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61"/>
  </p:notesMasterIdLst>
  <p:sldIdLst>
    <p:sldId id="422" r:id="rId3"/>
    <p:sldId id="395" r:id="rId4"/>
    <p:sldId id="408" r:id="rId5"/>
    <p:sldId id="411" r:id="rId6"/>
    <p:sldId id="412" r:id="rId7"/>
    <p:sldId id="413" r:id="rId8"/>
    <p:sldId id="397" r:id="rId9"/>
    <p:sldId id="396" r:id="rId10"/>
    <p:sldId id="423" r:id="rId11"/>
    <p:sldId id="424" r:id="rId12"/>
    <p:sldId id="398" r:id="rId13"/>
    <p:sldId id="305" r:id="rId14"/>
    <p:sldId id="414" r:id="rId15"/>
    <p:sldId id="415" r:id="rId16"/>
    <p:sldId id="421" r:id="rId17"/>
    <p:sldId id="394" r:id="rId18"/>
    <p:sldId id="400" r:id="rId19"/>
    <p:sldId id="308" r:id="rId20"/>
    <p:sldId id="402" r:id="rId21"/>
    <p:sldId id="399" r:id="rId22"/>
    <p:sldId id="388" r:id="rId23"/>
    <p:sldId id="401" r:id="rId24"/>
    <p:sldId id="416" r:id="rId25"/>
    <p:sldId id="420" r:id="rId26"/>
    <p:sldId id="417" r:id="rId27"/>
    <p:sldId id="258" r:id="rId28"/>
    <p:sldId id="259" r:id="rId29"/>
    <p:sldId id="260" r:id="rId30"/>
    <p:sldId id="261" r:id="rId31"/>
    <p:sldId id="262" r:id="rId32"/>
    <p:sldId id="263" r:id="rId33"/>
    <p:sldId id="265" r:id="rId34"/>
    <p:sldId id="264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5" r:id="rId43"/>
    <p:sldId id="276" r:id="rId44"/>
    <p:sldId id="273" r:id="rId45"/>
    <p:sldId id="274" r:id="rId46"/>
    <p:sldId id="425" r:id="rId47"/>
    <p:sldId id="331" r:id="rId48"/>
    <p:sldId id="428" r:id="rId49"/>
    <p:sldId id="427" r:id="rId50"/>
    <p:sldId id="283" r:id="rId51"/>
    <p:sldId id="281" r:id="rId52"/>
    <p:sldId id="282" r:id="rId53"/>
    <p:sldId id="284" r:id="rId54"/>
    <p:sldId id="371" r:id="rId55"/>
    <p:sldId id="353" r:id="rId56"/>
    <p:sldId id="372" r:id="rId57"/>
    <p:sldId id="373" r:id="rId58"/>
    <p:sldId id="285" r:id="rId59"/>
    <p:sldId id="41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9:46:57.5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17109 650 24575,'-33'-2'0,"-1"-2"0,1-1 0,-60-17 0,14 3 0,-1430-266-1053,-425 102-1333,1091 156 5681,19-11-3137,-235 0-172,-985 41 14,1086-5 0,-423 2 0,1048-12 0,64 1 0,-875 7 0,659 5 0,-151 23 0,449 9 0,32-5 0,132-24 0,-118 15 0,-153 40 0,94-9 0,-2-9 0,-210 15 0,390-54 0,-1 1 0,-40 10 0,54-10 0,-1 1 0,1 0 0,0 0 0,0 1 0,0 0 0,1 0 0,0 1 0,-14 13 0,-156 147 0,-169 169 0,310-294 0,-61 91 0,-16 56 0,41-65 0,-19 56 0,43-78 0,-372 898 0,371-853 0,6 2 0,7 2 0,-19 166 0,49-222 0,8 116 0,1-88 0,0-92 0,2-1 0,1 0 0,1 0 0,16 48 0,-11-44 0,-2 1 0,9 63 0,-15-54 0,-3-25 0,1-1 0,1 0 0,1 0 0,0 0 0,1 0 0,1 0 0,7 16 0,4 1 0,-1-4 0,-2 0 0,14 45 0,-22-57 0,1-1 0,2 0 0,-1-1 0,18 28 0,46 56 0,-63-90 0,31 39 0,60 56 0,-65-75 0,42 29 0,14 13 0,-80-64 0,0-1 0,1 0 0,16 8 0,18 12 0,-32-16 0,0 1 0,-1 1 0,0 0 0,-1 0 0,16 27 0,22 25 0,-19-29 0,42 71 0,-48-66 0,49 57 0,21 27 0,-82-109 0,142 188 0,15 20 0,-160-212 33,0-2 0,1 1 0,14 11-1,13 15-1528,-26-24-5330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4T16:29:04.157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1,'627'0,"-598"0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4T16:29:07.64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0,'1061'0,"-1032"0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4T16:29:10.862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0,'1244'0,"-1220"0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4T16:29:13.380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0,'1163'0,"-1140"0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4T16:29:16.105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1,'1122'0,"-1093"0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4T16:30:37.12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1,'1612'0,"-1578"2,59 10,-57-6,55 2,-60-8,-2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9:46:58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1 489 24575,'13'1'0,"1"0"0,-1 1 0,1 0 0,-1 1 0,0 1 0,15 6 0,75 37 0,-62-26 0,-11-5 0,29 20 0,23 13 0,-68-43 0,1-1 0,-1 0 0,29 5 0,24 7 0,-54-12 0,0-1 0,0 0 0,0-1 0,1 0 0,16 1 0,-29-4 0,-1 0 0,1 0 0,0 0 0,0-1 0,0 1 0,-1 0 0,1 0 0,0-1 0,0 1 0,-1 0 0,1-1 0,0 1 0,0 0 0,-1-1 0,1 1 0,0-1 0,-1 0 0,1 1 0,-1-1 0,1 1 0,-1-1 0,1 0 0,-1 1 0,1-1 0,-1 0 0,0 0 0,1 1 0,-1-1 0,0 0 0,0 0 0,0 0 0,1 1 0,-1-1 0,0 0 0,0 0 0,0 0 0,0 1 0,0-1 0,0 0 0,-1 0 0,1 0 0,0 1 0,0-1 0,-1 0 0,0-1 0,-16-49 0,11 35 0,-64-219 0,60 194 0,3 0 0,2 0 0,-1-80 0,6 98-120,0-2-295,2-1 0,8-51 0,-4 55-6411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7T14:50:33.2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1 130,'546'0,"-524"-2,1 0,-1-2,0 0,28-10,-27 7,1 1,1 1,32-3,-26 6,0-1,0-1,-1-2,1-1,-1-1,52-23,-41 18,-22 10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7T16:35:47.270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1 246,'5'-1,"0"-1,1 1,-1-1,0 0,0-1,0 1,-1-1,9-5,12-7,10-1,17-7,57-35,-69 24,-37 30,2-1,-1 1,0 0,1 1,0-1,-1 1,1 0,1 0,-1 0,0 1,11-4,12 2,0 1,0 1,1 1,39 5,4-1,46-5,-51-1,123 13,-169-6,0 1,28 10,-33-9,1 0,-1-2,1 0,0-1,18 1,15-3,3 0,84 12,28 15,-127-23,0-2,0-1,40-3,55 2,-49 12,-55-8,46 4,340-8,-198-3,-182 4,57 10,-55-6,44 1,96-6,155 8,-174 0,9 1,-138-5,53 16,-55-13,0-2,35 6,214-9,-144-6,614 4,-709-3,57-10,-54 6,43-2,20 2,140-25,-159 21,0 3,130 8,55-3,-244-1,1-2,36-10,27-6,12 12,180 7,-137 4,22 0,191-5,-120-22,-205 19,-1-2,0-2,37-17,-36 14,1 1,56-12,-52 19,0 1,0 2,1 2,-1 1,0 2,53 11,212 69,-172-43,-36-11,-26-7,0-3,1-3,74 8,30-26,-69-1,1334 3,-1428 0,-1 0,0 0,1-1,-1 0,0 0,0-1,0-1,0 1,0-1,0-1,-1 0,0 0,1 0,-2-1,1-1,0 1,-1-1,0 0,-1-1,1 0,10-14,-9 8,3-3,0 0,21-22,-28 34,1 0,-1 0,1 0,0 0,0 1,1 0,-1 0,1 0,0 1,-1 0,1 0,8-1,5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7T16:35:59.36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2,'105'-1,"115"3,-154 11,-49-9,0 0,20 1,167-5,8 1,-111 12,-63-7,56 2,337-9,-404 3,0 0,31 8,-29-5,46 4,44 4,-78-7,43 1,267-6,-163-2,-165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4T15:52:56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8637 24575,'53'-25'0,"1"2"0,0 3 0,65-16 0,172-26 0,-279 60 0,166-17 0,-44 8 0,-102 5 0,0-2 0,0-2 0,-1 0 0,33-17 0,-31 12 0,0 2 0,0 2 0,42-9 0,-9 10 0,81-18 0,362-137 0,-500 162 0,46-19 0,94-52 0,45-45 0,-191 117 0,275-162 0,-151 93 0,195-144 0,-213 135 0,-67 51 0,-1-2 0,-2-2 0,63-66 0,31-47 0,-110 119 0,-1 0 0,26-44 0,10-14 0,66-87 0,74-92 0,-165 224 0,3 1 0,0 2 0,3 2 0,57-41 0,125-97 0,-133 111 0,-56 41 0,28-25 0,86-84 0,-135 119 0,-1 0 0,0-1 0,0 0 0,-2 0 0,15-26 0,25-72 0,-8 19 0,111-168 0,-87 156 0,106-161 0,381-448 0,-233 350 0,-266 299 0,70-113 0,-85 121 0,143-235 0,-66 102 0,-77 129 0,-3-2 0,45-112 0,-56 120 0,3 1 0,33-53 0,-40 73 0,82-133 0,-32 55 0,-5-3 0,51-123 0,-70 122 0,137-319 0,-164 393 0,-2-1 0,19-68 0,-26 76 0,1 0 0,2 0 0,20-38 0,-19 41 0,17-53 0,0 0 0,-20 56 0,-1 0 0,-2 0 0,0-1 0,-2 0 0,-1 0 0,0-38 0,1 25 0,1 0 0,19-62 0,1-7 0,-18 67-682,1-46-1,-8 56-6143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4T15:52:57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614 1 24575,'-2'0'0,"0"0"0,0 1 0,0-1 0,1 1 0,-1-1 0,0 1 0,0 0 0,1 0 0,-1 0 0,0 0 0,1 0 0,-1 0 0,1 0 0,0 1 0,-1-1 0,1 0 0,-2 3 0,-20 30 0,15-21 0,-42 75 0,-10 17 0,6-26 0,-72 97 0,63-83 0,44-62 0,-44 54 0,27-38 40,28-35-321,0-1 0,-1 0 0,0 0 0,-18 15 0,7-12-6545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4T15:53:00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24575,'10'22'0,"-1"1"0,-1 0 0,0 0 0,-2 0 0,-1 1 0,-1 0 0,-1 0 0,-1 1 0,-1 37 0,0-27 0,3 0 0,8 41 0,-5-34 0,-4-24 0,1 1 0,1-1 0,0 0 0,1-1 0,1 0 0,0 0 0,2 0 0,14 22 0,-13-25 0,-2 1 0,0 0 0,0 0 0,-1 1 0,-1-1 0,-1 1 0,0 1 0,-1-1 0,-1 1 0,2 24 0,15 67-1365,-17-84-5461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4T16:29:00.169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0,'4'0,"11"5,8 1,9 0,3-2,1 0,-2-2,-1-1,-2-1,-2 0,-6 5,-2 1,0-1,1 0,-3-2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2FE35-C86C-42B6-9C6F-6EFDD878F9BA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A12A9-A8A2-4AAF-B877-1C7D375BC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30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1213"/>
            <a:ext cx="7126288" cy="4010025"/>
          </a:xfrm>
          <a:prstGeom prst="rect">
            <a:avLst/>
          </a:prstGeom>
        </p:spPr>
      </p:sp>
      <p:sp>
        <p:nvSpPr>
          <p:cNvPr id="447" name="CustomShape 2"/>
          <p:cNvSpPr/>
          <p:nvPr/>
        </p:nvSpPr>
        <p:spPr>
          <a:xfrm>
            <a:off x="756720" y="5077800"/>
            <a:ext cx="6048000" cy="471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1213"/>
            <a:ext cx="7126288" cy="4010025"/>
          </a:xfrm>
          <a:prstGeom prst="rect">
            <a:avLst/>
          </a:prstGeom>
        </p:spPr>
      </p:sp>
      <p:sp>
        <p:nvSpPr>
          <p:cNvPr id="465" name="CustomShape 2"/>
          <p:cNvSpPr/>
          <p:nvPr/>
        </p:nvSpPr>
        <p:spPr>
          <a:xfrm>
            <a:off x="756720" y="5077800"/>
            <a:ext cx="6048000" cy="471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1213"/>
            <a:ext cx="7126288" cy="4010025"/>
          </a:xfrm>
          <a:prstGeom prst="rect">
            <a:avLst/>
          </a:prstGeom>
        </p:spPr>
      </p:sp>
      <p:sp>
        <p:nvSpPr>
          <p:cNvPr id="467" name="CustomShape 2"/>
          <p:cNvSpPr/>
          <p:nvPr/>
        </p:nvSpPr>
        <p:spPr>
          <a:xfrm>
            <a:off x="756720" y="5077800"/>
            <a:ext cx="6048000" cy="471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1213"/>
            <a:ext cx="7126288" cy="4010025"/>
          </a:xfrm>
          <a:prstGeom prst="rect">
            <a:avLst/>
          </a:prstGeom>
        </p:spPr>
      </p:sp>
      <p:sp>
        <p:nvSpPr>
          <p:cNvPr id="469" name="CustomShape 2"/>
          <p:cNvSpPr/>
          <p:nvPr/>
        </p:nvSpPr>
        <p:spPr>
          <a:xfrm>
            <a:off x="756720" y="5077800"/>
            <a:ext cx="6048000" cy="471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01688"/>
            <a:ext cx="7123112" cy="4008437"/>
          </a:xfrm>
          <a:prstGeom prst="rect">
            <a:avLst/>
          </a:prstGeom>
        </p:spPr>
      </p:sp>
      <p:sp>
        <p:nvSpPr>
          <p:cNvPr id="471" name="CustomShape 2"/>
          <p:cNvSpPr/>
          <p:nvPr/>
        </p:nvSpPr>
        <p:spPr>
          <a:xfrm>
            <a:off x="754920" y="5077800"/>
            <a:ext cx="6044760" cy="480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01688"/>
            <a:ext cx="7123112" cy="4008437"/>
          </a:xfrm>
          <a:prstGeom prst="rect">
            <a:avLst/>
          </a:prstGeom>
        </p:spPr>
      </p:sp>
      <p:sp>
        <p:nvSpPr>
          <p:cNvPr id="477" name="CustomShape 2"/>
          <p:cNvSpPr/>
          <p:nvPr/>
        </p:nvSpPr>
        <p:spPr>
          <a:xfrm>
            <a:off x="754920" y="5077800"/>
            <a:ext cx="6046560" cy="481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  <a:spcBef>
                <a:spcPts val="448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Add privacy addressing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01688"/>
            <a:ext cx="7123112" cy="4008437"/>
          </a:xfrm>
          <a:prstGeom prst="rect">
            <a:avLst/>
          </a:prstGeom>
        </p:spPr>
      </p:sp>
      <p:sp>
        <p:nvSpPr>
          <p:cNvPr id="479" name="CustomShape 2"/>
          <p:cNvSpPr/>
          <p:nvPr/>
        </p:nvSpPr>
        <p:spPr>
          <a:xfrm>
            <a:off x="754920" y="5077800"/>
            <a:ext cx="6044760" cy="480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01688"/>
            <a:ext cx="7123112" cy="4008437"/>
          </a:xfrm>
          <a:prstGeom prst="rect">
            <a:avLst/>
          </a:prstGeom>
        </p:spPr>
      </p:sp>
      <p:sp>
        <p:nvSpPr>
          <p:cNvPr id="473" name="CustomShape 2"/>
          <p:cNvSpPr/>
          <p:nvPr/>
        </p:nvSpPr>
        <p:spPr>
          <a:xfrm>
            <a:off x="754560" y="5077800"/>
            <a:ext cx="6046920" cy="481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  <a:spcBef>
                <a:spcPts val="448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Anycast is there -- we’ll use it someday. Current usefulness limited to 6to4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01688"/>
            <a:ext cx="7123112" cy="4008437"/>
          </a:xfrm>
          <a:prstGeom prst="rect">
            <a:avLst/>
          </a:prstGeom>
        </p:spPr>
      </p:sp>
      <p:sp>
        <p:nvSpPr>
          <p:cNvPr id="475" name="CustomShape 2"/>
          <p:cNvSpPr/>
          <p:nvPr/>
        </p:nvSpPr>
        <p:spPr>
          <a:xfrm>
            <a:off x="754920" y="5077800"/>
            <a:ext cx="6046560" cy="481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  <a:spcBef>
                <a:spcPts val="448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Want to do discussion about NAT -- bill owens to do a few slides on NAT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01688"/>
            <a:ext cx="7123112" cy="4008437"/>
          </a:xfrm>
          <a:prstGeom prst="rect">
            <a:avLst/>
          </a:prstGeom>
        </p:spPr>
      </p:sp>
      <p:sp>
        <p:nvSpPr>
          <p:cNvPr id="489" name="CustomShape 2"/>
          <p:cNvSpPr/>
          <p:nvPr/>
        </p:nvSpPr>
        <p:spPr>
          <a:xfrm>
            <a:off x="754920" y="5077800"/>
            <a:ext cx="6044760" cy="480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01688"/>
            <a:ext cx="7123112" cy="4008437"/>
          </a:xfrm>
          <a:prstGeom prst="rect">
            <a:avLst/>
          </a:prstGeom>
        </p:spPr>
      </p:sp>
      <p:sp>
        <p:nvSpPr>
          <p:cNvPr id="491" name="CustomShape 2"/>
          <p:cNvSpPr/>
          <p:nvPr/>
        </p:nvSpPr>
        <p:spPr>
          <a:xfrm>
            <a:off x="754920" y="5077800"/>
            <a:ext cx="6044760" cy="480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1213"/>
            <a:ext cx="7126288" cy="4010025"/>
          </a:xfrm>
          <a:prstGeom prst="rect">
            <a:avLst/>
          </a:prstGeom>
        </p:spPr>
      </p:sp>
      <p:sp>
        <p:nvSpPr>
          <p:cNvPr id="449" name="CustomShape 2"/>
          <p:cNvSpPr/>
          <p:nvPr/>
        </p:nvSpPr>
        <p:spPr>
          <a:xfrm>
            <a:off x="756720" y="5077800"/>
            <a:ext cx="6048000" cy="471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1213"/>
            <a:ext cx="7126288" cy="4010025"/>
          </a:xfrm>
          <a:prstGeom prst="rect">
            <a:avLst/>
          </a:prstGeom>
        </p:spPr>
      </p:sp>
      <p:sp>
        <p:nvSpPr>
          <p:cNvPr id="493" name="CustomShape 2"/>
          <p:cNvSpPr/>
          <p:nvPr/>
        </p:nvSpPr>
        <p:spPr>
          <a:xfrm>
            <a:off x="756720" y="5077800"/>
            <a:ext cx="6048000" cy="471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1213"/>
            <a:ext cx="7126288" cy="4010025"/>
          </a:xfrm>
          <a:prstGeom prst="rect">
            <a:avLst/>
          </a:prstGeom>
        </p:spPr>
      </p:sp>
      <p:sp>
        <p:nvSpPr>
          <p:cNvPr id="451" name="CustomShape 2"/>
          <p:cNvSpPr/>
          <p:nvPr/>
        </p:nvSpPr>
        <p:spPr>
          <a:xfrm>
            <a:off x="756720" y="5077800"/>
            <a:ext cx="6048000" cy="471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1213"/>
            <a:ext cx="7126288" cy="4010025"/>
          </a:xfrm>
          <a:prstGeom prst="rect">
            <a:avLst/>
          </a:prstGeom>
        </p:spPr>
      </p:sp>
      <p:sp>
        <p:nvSpPr>
          <p:cNvPr id="453" name="CustomShape 2"/>
          <p:cNvSpPr/>
          <p:nvPr/>
        </p:nvSpPr>
        <p:spPr>
          <a:xfrm>
            <a:off x="756720" y="5077800"/>
            <a:ext cx="6048000" cy="471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1213"/>
            <a:ext cx="7126288" cy="4010025"/>
          </a:xfrm>
          <a:prstGeom prst="rect">
            <a:avLst/>
          </a:prstGeom>
        </p:spPr>
      </p:sp>
      <p:sp>
        <p:nvSpPr>
          <p:cNvPr id="457" name="CustomShape 2"/>
          <p:cNvSpPr/>
          <p:nvPr/>
        </p:nvSpPr>
        <p:spPr>
          <a:xfrm>
            <a:off x="756720" y="5077800"/>
            <a:ext cx="6048000" cy="471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1213"/>
            <a:ext cx="7126288" cy="4010025"/>
          </a:xfrm>
          <a:prstGeom prst="rect">
            <a:avLst/>
          </a:prstGeom>
        </p:spPr>
      </p:sp>
      <p:sp>
        <p:nvSpPr>
          <p:cNvPr id="455" name="CustomShape 2"/>
          <p:cNvSpPr/>
          <p:nvPr/>
        </p:nvSpPr>
        <p:spPr>
          <a:xfrm>
            <a:off x="756720" y="5077800"/>
            <a:ext cx="6048000" cy="471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1213"/>
            <a:ext cx="7126288" cy="4010025"/>
          </a:xfrm>
          <a:prstGeom prst="rect">
            <a:avLst/>
          </a:prstGeom>
        </p:spPr>
      </p:sp>
      <p:sp>
        <p:nvSpPr>
          <p:cNvPr id="459" name="CustomShape 2"/>
          <p:cNvSpPr/>
          <p:nvPr/>
        </p:nvSpPr>
        <p:spPr>
          <a:xfrm>
            <a:off x="756720" y="5077800"/>
            <a:ext cx="6048000" cy="471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1213"/>
            <a:ext cx="7126288" cy="4010025"/>
          </a:xfrm>
          <a:prstGeom prst="rect">
            <a:avLst/>
          </a:prstGeom>
        </p:spPr>
      </p:sp>
      <p:sp>
        <p:nvSpPr>
          <p:cNvPr id="461" name="CustomShape 2"/>
          <p:cNvSpPr/>
          <p:nvPr/>
        </p:nvSpPr>
        <p:spPr>
          <a:xfrm>
            <a:off x="756720" y="5077800"/>
            <a:ext cx="6048000" cy="471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1213"/>
            <a:ext cx="7126288" cy="4010025"/>
          </a:xfrm>
          <a:prstGeom prst="rect">
            <a:avLst/>
          </a:prstGeom>
        </p:spPr>
      </p:sp>
      <p:sp>
        <p:nvSpPr>
          <p:cNvPr id="463" name="CustomShape 2"/>
          <p:cNvSpPr/>
          <p:nvPr/>
        </p:nvSpPr>
        <p:spPr>
          <a:xfrm>
            <a:off x="756720" y="5077800"/>
            <a:ext cx="6048000" cy="471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F882-693F-478A-8984-70A31C52F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CAA352-33CA-4220-BE66-BFC51A1AC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39838-0565-4597-98D1-CB38660DB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274-FB96-49C4-9D6E-9D2C2D401B55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5452D-74CB-4A3A-9D85-6CDBC21F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30DE4-ED07-40F9-9C16-2ACC3FD21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77961-878C-4ABF-BB3C-FC7EB975C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38200" y="4734413"/>
            <a:ext cx="3160414" cy="14175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9DA0942-36F4-44D2-989D-6FFF57252C20}"/>
              </a:ext>
            </a:extLst>
          </p:cNvPr>
          <p:cNvSpPr/>
          <p:nvPr userDrawn="1"/>
        </p:nvSpPr>
        <p:spPr>
          <a:xfrm>
            <a:off x="4038600" y="5735637"/>
            <a:ext cx="5508000" cy="74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3FAF46"/>
              </a:gs>
              <a:gs pos="100000">
                <a:srgbClr val="FFFFFF"/>
              </a:gs>
            </a:gsLst>
            <a:lin ang="2460000"/>
          </a:gra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US" sz="2400" kern="12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E773B61-1620-4E28-871B-8ED74233F20E}"/>
              </a:ext>
            </a:extLst>
          </p:cNvPr>
          <p:cNvSpPr/>
          <p:nvPr userDrawn="1"/>
        </p:nvSpPr>
        <p:spPr>
          <a:xfrm>
            <a:off x="4038600" y="5844357"/>
            <a:ext cx="5577840" cy="165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2A6099"/>
              </a:gs>
              <a:gs pos="100000">
                <a:srgbClr val="FFFFFF"/>
              </a:gs>
            </a:gsLst>
            <a:lin ang="2460000"/>
          </a:gra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US" sz="2400" kern="12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34861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260F-7846-4DA2-BBD0-473703D85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5302A-B711-4343-9128-92C37D1B3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FCB34-505D-4ADF-8490-7B551BB59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65F5-8649-4246-BA7B-3CBB332E39AF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62B4A-18F0-4CE4-BE8E-3FBBFB8AD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AF3F7-B719-4619-9455-4240B45C1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8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FDAE27-3070-49C5-954D-0EAB397B3B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3B4DE4-8967-4CE3-A361-E0EB941F3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09D48-57B1-4277-968B-0C26BBBCF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C7AC-6050-4018-BA5E-91C5AD6816F9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BA19C-A2FC-41C6-B98C-F8FE03B1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DB934-7CE4-4B97-A07F-8DAAE5CA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71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45920" y="120240"/>
            <a:ext cx="10352640" cy="1135080"/>
          </a:xfrm>
          <a:prstGeom prst="rect">
            <a:avLst/>
          </a:prstGeom>
        </p:spPr>
        <p:txBody>
          <a:bodyPr lIns="90000" tIns="46800" rIns="90000" bIns="46800" anchor="b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120" y="1886040"/>
            <a:ext cx="10894560" cy="41637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4121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0" y="152400"/>
            <a:ext cx="83312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454400" y="1066800"/>
            <a:ext cx="8331200" cy="50292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4495800"/>
            <a:ext cx="2540000" cy="22098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88C3AA75-2DAC-4611-9EDB-EA53D81A5A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48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562" y="273422"/>
            <a:ext cx="10972120" cy="114463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5321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562" y="1604399"/>
            <a:ext cx="5354133" cy="39772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87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03" y="1604399"/>
            <a:ext cx="5354133" cy="39772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87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7357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F882-693F-478A-8984-70A31C52F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CAA352-33CA-4220-BE66-BFC51A1AC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39838-0565-4597-98D1-CB38660DB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274-FB96-49C4-9D6E-9D2C2D401B55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5452D-74CB-4A3A-9D85-6CDBC21F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30DE4-ED07-40F9-9C16-2ACC3FD21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77961-878C-4ABF-BB3C-FC7EB975C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38200" y="4734413"/>
            <a:ext cx="3160414" cy="14175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9DA0942-36F4-44D2-989D-6FFF57252C20}"/>
              </a:ext>
            </a:extLst>
          </p:cNvPr>
          <p:cNvSpPr/>
          <p:nvPr userDrawn="1"/>
        </p:nvSpPr>
        <p:spPr>
          <a:xfrm>
            <a:off x="4038600" y="5735637"/>
            <a:ext cx="5508000" cy="74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3FAF46"/>
              </a:gs>
              <a:gs pos="100000">
                <a:srgbClr val="FFFFFF"/>
              </a:gs>
            </a:gsLst>
            <a:lin ang="2460000"/>
          </a:gra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US" sz="2400" kern="12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E773B61-1620-4E28-871B-8ED74233F20E}"/>
              </a:ext>
            </a:extLst>
          </p:cNvPr>
          <p:cNvSpPr/>
          <p:nvPr userDrawn="1"/>
        </p:nvSpPr>
        <p:spPr>
          <a:xfrm>
            <a:off x="4038600" y="5844357"/>
            <a:ext cx="5577840" cy="165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2A6099"/>
              </a:gs>
              <a:gs pos="100000">
                <a:srgbClr val="FFFFFF"/>
              </a:gs>
            </a:gsLst>
            <a:lin ang="2460000"/>
          </a:gra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US" sz="2400" kern="12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46546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82264-13B8-4164-8A7F-01416FF87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20" y="518746"/>
            <a:ext cx="10515600" cy="1040058"/>
          </a:xfrm>
        </p:spPr>
        <p:txBody>
          <a:bodyPr>
            <a:norm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97401-2A02-4DA8-B694-681757FFC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7703"/>
            <a:ext cx="10515600" cy="4351338"/>
          </a:xfrm>
        </p:spPr>
        <p:txBody>
          <a:bodyPr/>
          <a:lstStyle>
            <a:lvl1pPr>
              <a:defRPr sz="3000"/>
            </a:lvl1pPr>
            <a:lvl2pPr>
              <a:defRPr sz="2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9B45F-96EC-4371-AF2B-31FF780B0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9C47C-2FC5-4798-A420-00913EF17CB0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F992E-04F3-4A3A-8A5F-361AC165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7391C-8F35-4F56-BEAA-20B1EF74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E0CBFF8-DB1E-4A21-AB54-C2C734FEBC94}"/>
              </a:ext>
            </a:extLst>
          </p:cNvPr>
          <p:cNvSpPr/>
          <p:nvPr userDrawn="1"/>
        </p:nvSpPr>
        <p:spPr>
          <a:xfrm>
            <a:off x="817688" y="1371919"/>
            <a:ext cx="9438832" cy="45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2A6099"/>
              </a:gs>
              <a:gs pos="100000">
                <a:srgbClr val="FFFFFF"/>
              </a:gs>
            </a:gsLst>
            <a:lin ang="2460000"/>
          </a:gra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US" sz="2400" kern="12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84B5BFD-A347-4E0A-94EC-08CFE24459BA}"/>
              </a:ext>
            </a:extLst>
          </p:cNvPr>
          <p:cNvSpPr/>
          <p:nvPr userDrawn="1"/>
        </p:nvSpPr>
        <p:spPr>
          <a:xfrm>
            <a:off x="817688" y="1323201"/>
            <a:ext cx="9286920" cy="18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3FAF46"/>
              </a:gs>
              <a:gs pos="100000">
                <a:srgbClr val="FFFFFF"/>
              </a:gs>
            </a:gsLst>
            <a:lin ang="2460000"/>
          </a:gra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US" sz="2400" kern="12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0FC133-6000-42CF-95E8-D61CD96882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38200" y="6356350"/>
            <a:ext cx="916559" cy="411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8208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B89B2-B2C2-4362-8648-DDF8C6D45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3B785-2CBD-4E6D-9B9B-78608B59A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BD086-3F3E-4DB4-A002-89440365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CB56-5D6A-4D34-9F46-21AD4650E44A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03831-337F-41D4-8B4C-5B82766C5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F7CE0-3A34-4FA2-9383-CA492D92A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939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960B1-2392-42C2-934B-D56F5C87C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B05FC-C0AF-4DAD-9799-F04827BAB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7F9C7-7038-4374-B297-8F533A91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92232-B6B0-4DD4-B0ED-E06ABF041FC6}" type="datetime1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CA050-8CE5-40C4-AEF8-21EF42278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21202-A6DB-4A09-8330-7F793D2D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2688FB-17D7-4AFA-840D-AAAF7CBD9297}"/>
              </a:ext>
            </a:extLst>
          </p:cNvPr>
          <p:cNvSpPr/>
          <p:nvPr userDrawn="1"/>
        </p:nvSpPr>
        <p:spPr>
          <a:xfrm>
            <a:off x="817688" y="1371919"/>
            <a:ext cx="9438832" cy="45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2A6099"/>
              </a:gs>
              <a:gs pos="100000">
                <a:srgbClr val="FFFFFF"/>
              </a:gs>
            </a:gsLst>
            <a:lin ang="2460000"/>
          </a:gra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US" sz="2400" kern="12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601543-0AA8-4775-97A3-8CB087A873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38200" y="6356350"/>
            <a:ext cx="916559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FEBA6EA-B997-4328-A2C1-6ACD39D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20" y="518746"/>
            <a:ext cx="10515600" cy="1040058"/>
          </a:xfrm>
        </p:spPr>
        <p:txBody>
          <a:bodyPr>
            <a:normAutofit/>
          </a:bodyPr>
          <a:lstStyle>
            <a:lvl1pPr>
              <a:defRPr sz="40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74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4D46-CCC5-408A-BB55-2BC721DCF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5DA4B-C32F-4B29-8506-6CCDC1BBA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2A693-94CA-4046-A5F2-54F4F4DE8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F9F10C-0B83-4BD8-8433-26A864FA6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D6F767-015F-427C-AE36-937E42042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7EE13A-7224-453B-AE40-624624810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4E74C-10E2-4223-AD54-37E0383366BD}" type="datetime1">
              <a:rPr lang="en-US" smtClean="0"/>
              <a:t>4/27/2024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074E8A-678C-4BB1-B2B0-19AE552A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7FE1EE-B1FE-4324-B538-55848365D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6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82264-13B8-4164-8A7F-01416FF87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20" y="518746"/>
            <a:ext cx="10515600" cy="1040058"/>
          </a:xfrm>
        </p:spPr>
        <p:txBody>
          <a:bodyPr>
            <a:normAutofit/>
          </a:bodyPr>
          <a:lstStyle>
            <a:lvl1pPr>
              <a:defRPr sz="32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97401-2A02-4DA8-B694-681757FFC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7703"/>
            <a:ext cx="10515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9B45F-96EC-4371-AF2B-31FF780B0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9C47C-2FC5-4798-A420-00913EF17CB0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F992E-04F3-4A3A-8A5F-361AC165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7391C-8F35-4F56-BEAA-20B1EF74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E0CBFF8-DB1E-4A21-AB54-C2C734FEBC94}"/>
              </a:ext>
            </a:extLst>
          </p:cNvPr>
          <p:cNvSpPr/>
          <p:nvPr userDrawn="1"/>
        </p:nvSpPr>
        <p:spPr>
          <a:xfrm>
            <a:off x="817688" y="1371919"/>
            <a:ext cx="9438832" cy="45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2A6099"/>
              </a:gs>
              <a:gs pos="100000">
                <a:srgbClr val="FFFFFF"/>
              </a:gs>
            </a:gsLst>
            <a:lin ang="2460000"/>
          </a:gra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US" sz="2400" kern="12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84B5BFD-A347-4E0A-94EC-08CFE24459BA}"/>
              </a:ext>
            </a:extLst>
          </p:cNvPr>
          <p:cNvSpPr/>
          <p:nvPr userDrawn="1"/>
        </p:nvSpPr>
        <p:spPr>
          <a:xfrm>
            <a:off x="817688" y="1323201"/>
            <a:ext cx="9286920" cy="18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3FAF46"/>
              </a:gs>
              <a:gs pos="100000">
                <a:srgbClr val="FFFFFF"/>
              </a:gs>
            </a:gsLst>
            <a:lin ang="2460000"/>
          </a:gra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US" sz="2400" kern="12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0FC133-6000-42CF-95E8-D61CD96882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38200" y="6356350"/>
            <a:ext cx="916559" cy="411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61454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5EDD-FE7C-4FB5-A1D3-60844624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28534A-5667-4CAC-ADBE-0F2EE28EC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055C0-BE2F-424B-9B10-99A90BCCA0FE}" type="datetime1">
              <a:rPr lang="en-US" smtClean="0"/>
              <a:t>4/27/2024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D44B0-109C-49A2-9026-D731CD6F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B0DE3-A520-427A-8D30-857390533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08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DF819B-C471-49CE-8E53-08E9ADB20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1E5F-6D3B-480A-9891-781F8B5AD344}" type="datetime1">
              <a:rPr lang="en-US" smtClean="0"/>
              <a:t>4/27/2024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E76DF-8428-4E52-AC0E-4AF57C42E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123E0-429A-4323-A898-77B58736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01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C383-8317-4CBE-8C5B-862C320EA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C63E2-0341-4FE3-BC8B-86D02BB38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47640-E8A3-4266-A4AC-B3322ED1F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F82CC-1925-4B5E-AA06-D59FC44EA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9669F-05C5-437D-973C-9CC6830D8DC9}" type="datetime1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B3AA4-62F6-4610-98E0-0A9F2AA26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08512-1DE1-4435-829E-DFCC8CDF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400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5F271-E684-44B4-B8C8-29BA12961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F4BDEB-636D-4728-81CB-FA591C6D5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DDCA1-537D-4B0B-8CB1-F62D8C773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7F011-6E2C-4DB1-B3B2-C8998FD25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2561B-D112-41AA-A270-ABF3D5CF179B}" type="datetime1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370A1-1964-4C2C-A6ED-C3C08D3D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D274B-AAE6-49F2-84AD-8001E2C74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80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260F-7846-4DA2-BBD0-473703D85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5302A-B711-4343-9128-92C37D1B3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FCB34-505D-4ADF-8490-7B551BB59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65F5-8649-4246-BA7B-3CBB332E39AF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62B4A-18F0-4CE4-BE8E-3FBBFB8AD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AF3F7-B719-4619-9455-4240B45C1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5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FDAE27-3070-49C5-954D-0EAB397B3B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3B4DE4-8967-4CE3-A361-E0EB941F3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09D48-57B1-4277-968B-0C26BBBCF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C7AC-6050-4018-BA5E-91C5AD6816F9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BA19C-A2FC-41C6-B98C-F8FE03B1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DB934-7CE4-4B97-A07F-8DAAE5CA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568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45920" y="120240"/>
            <a:ext cx="10352640" cy="1135080"/>
          </a:xfrm>
          <a:prstGeom prst="rect">
            <a:avLst/>
          </a:prstGeom>
        </p:spPr>
        <p:txBody>
          <a:bodyPr lIns="90000" tIns="46800" rIns="90000" bIns="46800" anchor="b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120" y="1886040"/>
            <a:ext cx="10894560" cy="41637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897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B89B2-B2C2-4362-8648-DDF8C6D45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3B785-2CBD-4E6D-9B9B-78608B59A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BD086-3F3E-4DB4-A002-89440365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CB56-5D6A-4D34-9F46-21AD4650E44A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03831-337F-41D4-8B4C-5B82766C5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F7CE0-3A34-4FA2-9383-CA492D92A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960B1-2392-42C2-934B-D56F5C87C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B05FC-C0AF-4DAD-9799-F04827BAB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7F9C7-7038-4374-B297-8F533A91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92232-B6B0-4DD4-B0ED-E06ABF041FC6}" type="datetime1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CA050-8CE5-40C4-AEF8-21EF42278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21202-A6DB-4A09-8330-7F793D2D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2688FB-17D7-4AFA-840D-AAAF7CBD9297}"/>
              </a:ext>
            </a:extLst>
          </p:cNvPr>
          <p:cNvSpPr/>
          <p:nvPr userDrawn="1"/>
        </p:nvSpPr>
        <p:spPr>
          <a:xfrm>
            <a:off x="817688" y="1371919"/>
            <a:ext cx="9438832" cy="45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2A6099"/>
              </a:gs>
              <a:gs pos="100000">
                <a:srgbClr val="FFFFFF"/>
              </a:gs>
            </a:gsLst>
            <a:lin ang="2460000"/>
          </a:gra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US" sz="2400" kern="12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601543-0AA8-4775-97A3-8CB087A873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38200" y="6356350"/>
            <a:ext cx="916559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FEBA6EA-B997-4328-A2C1-6ACD39D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20" y="518746"/>
            <a:ext cx="10515600" cy="1040058"/>
          </a:xfrm>
        </p:spPr>
        <p:txBody>
          <a:bodyPr>
            <a:normAutofit/>
          </a:bodyPr>
          <a:lstStyle>
            <a:lvl1pPr>
              <a:defRPr sz="32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7255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4D46-CCC5-408A-BB55-2BC721DCF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5DA4B-C32F-4B29-8506-6CCDC1BBA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2A693-94CA-4046-A5F2-54F4F4DE8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F9F10C-0B83-4BD8-8433-26A864FA6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D6F767-015F-427C-AE36-937E42042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7EE13A-7224-453B-AE40-624624810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4E74C-10E2-4223-AD54-37E0383366BD}" type="datetime1">
              <a:rPr lang="en-US" smtClean="0"/>
              <a:t>4/27/2024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074E8A-678C-4BB1-B2B0-19AE552A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7FE1EE-B1FE-4324-B538-55848365D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30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5EDD-FE7C-4FB5-A1D3-60844624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28534A-5667-4CAC-ADBE-0F2EE28EC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055C0-BE2F-424B-9B10-99A90BCCA0FE}" type="datetime1">
              <a:rPr lang="en-US" smtClean="0"/>
              <a:t>4/27/2024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D44B0-109C-49A2-9026-D731CD6F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B0DE3-A520-427A-8D30-857390533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3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DF819B-C471-49CE-8E53-08E9ADB20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1E5F-6D3B-480A-9891-781F8B5AD344}" type="datetime1">
              <a:rPr lang="en-US" smtClean="0"/>
              <a:t>4/27/2024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E76DF-8428-4E52-AC0E-4AF57C42E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123E0-429A-4323-A898-77B58736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86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C383-8317-4CBE-8C5B-862C320EA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C63E2-0341-4FE3-BC8B-86D02BB38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47640-E8A3-4266-A4AC-B3322ED1F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F82CC-1925-4B5E-AA06-D59FC44EA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9669F-05C5-437D-973C-9CC6830D8DC9}" type="datetime1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B3AA4-62F6-4610-98E0-0A9F2AA26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08512-1DE1-4435-829E-DFCC8CDF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1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5F271-E684-44B4-B8C8-29BA12961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F4BDEB-636D-4728-81CB-FA591C6D5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DDCA1-537D-4B0B-8CB1-F62D8C773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7F011-6E2C-4DB1-B3B2-C8998FD25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2561B-D112-41AA-A270-ABF3D5CF179B}" type="datetime1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370A1-1964-4C2C-A6ED-C3C08D3D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D274B-AAE6-49F2-84AD-8001E2C74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3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E03A76-BA73-4FE8-99C8-85F00E2FF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4940D-77B5-4D3F-8441-C78887D8F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FC9E7-48FB-4158-BAC3-93BE65F019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F4DD6-61D7-4878-BA4B-2AE18A735097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808D8-56E1-4B29-97FD-5F4646390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494D3-6A6D-4CF0-B7AC-0D4CF9957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5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E03A76-BA73-4FE8-99C8-85F00E2FF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4940D-77B5-4D3F-8441-C78887D8F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FC9E7-48FB-4158-BAC3-93BE65F019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F4DD6-61D7-4878-BA4B-2AE18A735097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808D8-56E1-4B29-97FD-5F4646390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494D3-6A6D-4CF0-B7AC-0D4CF9957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EB0F0-7D7E-412A-B235-20FE2876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2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customXml" Target="../ink/ink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7" Type="http://schemas.openxmlformats.org/officeDocument/2006/relationships/image" Target="../media/image3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34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110.png"/><Relationship Id="rId4" Type="http://schemas.openxmlformats.org/officeDocument/2006/relationships/customXml" Target="../ink/ink6.xml"/><Relationship Id="rId9" Type="http://schemas.openxmlformats.org/officeDocument/2006/relationships/image" Target="../media/image1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nsbm.ac.lk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customXml" Target="../ink/ink14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33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5" Type="http://schemas.openxmlformats.org/officeDocument/2006/relationships/customXml" Target="../ink/ink15.xml"/><Relationship Id="rId10" Type="http://schemas.openxmlformats.org/officeDocument/2006/relationships/image" Target="../media/image320.png"/><Relationship Id="rId4" Type="http://schemas.openxmlformats.org/officeDocument/2006/relationships/image" Target="../media/image290.png"/><Relationship Id="rId9" Type="http://schemas.openxmlformats.org/officeDocument/2006/relationships/customXml" Target="../ink/ink12.xml"/><Relationship Id="rId14" Type="http://schemas.openxmlformats.org/officeDocument/2006/relationships/image" Target="../media/image3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customXml" Target="../ink/ink2.xml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BB63EF-0B15-49A8-90CF-7B07ED53FD5D}"/>
              </a:ext>
            </a:extLst>
          </p:cNvPr>
          <p:cNvSpPr txBox="1">
            <a:spLocks/>
          </p:cNvSpPr>
          <p:nvPr/>
        </p:nvSpPr>
        <p:spPr>
          <a:xfrm>
            <a:off x="1066800" y="1293813"/>
            <a:ext cx="9848850" cy="2659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PUSL 2026 - Computer Networks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Lecture 8 – Segmentations &amp; Network Topologies</a:t>
            </a:r>
            <a:b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96D3F27-F507-4390-BE16-5420493F33F5}"/>
              </a:ext>
            </a:extLst>
          </p:cNvPr>
          <p:cNvSpPr txBox="1">
            <a:spLocks/>
          </p:cNvSpPr>
          <p:nvPr/>
        </p:nvSpPr>
        <p:spPr>
          <a:xfrm>
            <a:off x="4172506" y="4643022"/>
            <a:ext cx="7738367" cy="10741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Chamara Disanayake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Senior Lecturer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Department of Network and Security</a:t>
            </a:r>
          </a:p>
        </p:txBody>
      </p:sp>
    </p:spTree>
    <p:extLst>
      <p:ext uri="{BB962C8B-B14F-4D97-AF65-F5344CB8AC3E}">
        <p14:creationId xmlns:p14="http://schemas.microsoft.com/office/powerpoint/2010/main" val="1344387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number of black and purple numbers&#10;&#10;Description automatically generated with medium confidence">
            <a:extLst>
              <a:ext uri="{FF2B5EF4-FFF2-40B4-BE49-F238E27FC236}">
                <a16:creationId xmlns:a16="http://schemas.microsoft.com/office/drawing/2014/main" id="{FE3BE101-90C3-0C3F-A89C-1A286DC4E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70"/>
          <a:stretch/>
        </p:blipFill>
        <p:spPr>
          <a:xfrm>
            <a:off x="6418458" y="3913372"/>
            <a:ext cx="5070669" cy="1584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D13-8732-49FB-16FB-EDFB8F4A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 Notation - </a:t>
            </a:r>
            <a:r>
              <a:rPr lang="en-US" dirty="0">
                <a:solidFill>
                  <a:srgbClr val="C00000"/>
                </a:solidFill>
              </a:rPr>
              <a:t>Prefix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2D153-9F08-C2DD-3D0C-34E9FD59D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 Addresses are assigned to networks.</a:t>
            </a:r>
          </a:p>
          <a:p>
            <a:r>
              <a:rPr lang="en-US" dirty="0"/>
              <a:t>Network Administrators should define the network portion of the address.</a:t>
            </a:r>
          </a:p>
          <a:p>
            <a:pPr lvl="1"/>
            <a:r>
              <a:rPr lang="en-US" dirty="0"/>
              <a:t>They must define the number of bits for Network</a:t>
            </a:r>
          </a:p>
          <a:p>
            <a:r>
              <a:rPr lang="en-US" dirty="0"/>
              <a:t>Notation to denote the number of bits for network portion is as below.</a:t>
            </a:r>
          </a:p>
          <a:p>
            <a:pPr lvl="1"/>
            <a:r>
              <a:rPr lang="en-US" dirty="0"/>
              <a:t>192.248.8.32/27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‘/’ notation is defined as the ‘Prefix’ of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DFF9E-17E9-CB5C-0510-E67B1992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10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C6DF9A-661D-44E8-99B4-9A4CA19B1D8A}"/>
              </a:ext>
            </a:extLst>
          </p:cNvPr>
          <p:cNvSpPr/>
          <p:nvPr/>
        </p:nvSpPr>
        <p:spPr>
          <a:xfrm>
            <a:off x="3209731" y="4161452"/>
            <a:ext cx="783771" cy="87159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B7ACBB0-8524-4028-BFE8-7DF151205EBC}"/>
                  </a:ext>
                </a:extLst>
              </p14:cNvPr>
              <p14:cNvContentPartPr/>
              <p14:nvPr/>
            </p14:nvContentPartPr>
            <p14:xfrm>
              <a:off x="3312088" y="4515950"/>
              <a:ext cx="410760" cy="46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B7ACBB0-8524-4028-BFE8-7DF151205E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448" y="4408310"/>
                <a:ext cx="518400" cy="2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876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6C32F4E-F636-4E6C-9220-C11A5C35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Address Classes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5C29AB-FA30-4C24-8BE4-0912CA404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in earlier network address assigning processes.</a:t>
            </a:r>
          </a:p>
          <a:p>
            <a:r>
              <a:rPr lang="en-US" dirty="0"/>
              <a:t>It divides addresses into five groups. </a:t>
            </a:r>
          </a:p>
          <a:p>
            <a:r>
              <a:rPr lang="en-US" dirty="0"/>
              <a:t>Address classes are defined according to “First Octet Rule”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E9BAF-26C4-4117-8B28-60DCF7192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998BE84-4375-7D7F-B239-7E18B2F4B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29" y="3252469"/>
            <a:ext cx="9702283" cy="278964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24AB346D-E900-205E-5D77-A293BDEF947C}"/>
              </a:ext>
            </a:extLst>
          </p:cNvPr>
          <p:cNvSpPr/>
          <p:nvPr/>
        </p:nvSpPr>
        <p:spPr>
          <a:xfrm>
            <a:off x="1050587" y="3998068"/>
            <a:ext cx="194271" cy="1070043"/>
          </a:xfrm>
          <a:prstGeom prst="lef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E179C-C5C4-7387-58E8-4B209D769CD6}"/>
              </a:ext>
            </a:extLst>
          </p:cNvPr>
          <p:cNvSpPr txBox="1"/>
          <p:nvPr/>
        </p:nvSpPr>
        <p:spPr>
          <a:xfrm rot="16200000">
            <a:off x="-413144" y="3613985"/>
            <a:ext cx="253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Nodes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27E83F-1EEB-BD37-0279-759D455C5BC4}"/>
              </a:ext>
            </a:extLst>
          </p:cNvPr>
          <p:cNvSpPr txBox="1"/>
          <p:nvPr/>
        </p:nvSpPr>
        <p:spPr>
          <a:xfrm>
            <a:off x="6096000" y="5137985"/>
            <a:ext cx="253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For Multicasting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A1307B-EBA8-2DF0-DB53-167C1E22FEC0}"/>
              </a:ext>
            </a:extLst>
          </p:cNvPr>
          <p:cNvSpPr txBox="1"/>
          <p:nvPr/>
        </p:nvSpPr>
        <p:spPr>
          <a:xfrm>
            <a:off x="6096000" y="5551490"/>
            <a:ext cx="253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For Future Use</a:t>
            </a:r>
          </a:p>
        </p:txBody>
      </p:sp>
    </p:spTree>
    <p:extLst>
      <p:ext uri="{BB962C8B-B14F-4D97-AF65-F5344CB8AC3E}">
        <p14:creationId xmlns:p14="http://schemas.microsoft.com/office/powerpoint/2010/main" val="204726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76147-CE95-4A8F-8653-4BE191F9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 Classes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59AB6-766B-4AAA-8F99-2A11D60D2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840" y="4078441"/>
            <a:ext cx="7315200" cy="2260813"/>
          </a:xfrm>
        </p:spPr>
        <p:txBody>
          <a:bodyPr>
            <a:normAutofit/>
          </a:bodyPr>
          <a:lstStyle/>
          <a:p>
            <a:r>
              <a:rPr lang="en-US" dirty="0"/>
              <a:t>Reserve space for Private  Addressing </a:t>
            </a:r>
          </a:p>
          <a:p>
            <a:pPr lvl="1"/>
            <a:r>
              <a:rPr lang="en-US" dirty="0"/>
              <a:t>10.0.0.0/8</a:t>
            </a:r>
          </a:p>
          <a:p>
            <a:pPr lvl="1"/>
            <a:r>
              <a:rPr lang="en-US" dirty="0"/>
              <a:t>172.16.0.0/12</a:t>
            </a:r>
          </a:p>
          <a:p>
            <a:pPr lvl="1"/>
            <a:r>
              <a:rPr lang="en-US" dirty="0"/>
              <a:t>192.168.0.0/16</a:t>
            </a:r>
          </a:p>
          <a:p>
            <a:endParaRPr lang="en-US" sz="1600" dirty="0"/>
          </a:p>
        </p:txBody>
      </p:sp>
      <p:pic>
        <p:nvPicPr>
          <p:cNvPr id="4" name="Picture 116" descr="C:\My Documents\TCP_IP\9.jpg">
            <a:extLst>
              <a:ext uri="{FF2B5EF4-FFF2-40B4-BE49-F238E27FC236}">
                <a16:creationId xmlns:a16="http://schemas.microsoft.com/office/drawing/2014/main" id="{1FD1E7BB-4CA7-478B-80F9-213D0E8CC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481" y="1558804"/>
            <a:ext cx="4660519" cy="209344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89CD70-BCEB-4C95-4177-364905F1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380" y="1264873"/>
            <a:ext cx="4645620" cy="1282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1E400-7176-7AAD-2C4C-3B087238C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381" y="2625742"/>
            <a:ext cx="4645620" cy="1199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5FF92-A85D-BE18-A49B-9D14C3D28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380" y="3884129"/>
            <a:ext cx="4569293" cy="1111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9A0189-EA90-789F-3094-BCB64B3A5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6379" y="5061469"/>
            <a:ext cx="4569294" cy="10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8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E562-4757-17EC-F8B8-082A5546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Classful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BD742-0829-1CB3-CE99-68570FD1A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Addresses were being wasted in too-large blocks, and it was clear there’d be a tipping point where we ran out of IP address space altogether.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FDD15-5984-FAD2-3489-B9468C0EC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DE308-FA92-83B5-12DC-ACA587F943BA}"/>
              </a:ext>
            </a:extLst>
          </p:cNvPr>
          <p:cNvSpPr txBox="1"/>
          <p:nvPr/>
        </p:nvSpPr>
        <p:spPr>
          <a:xfrm>
            <a:off x="838200" y="3140600"/>
            <a:ext cx="100178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One of the best ways to understand why this was a problem is to consider an organization that needed a network just slightly bigger than a Class 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For example, suppose our example organization needs 500 IP addresses. Going up to a Class B network means wasting 65,034 addresses (65,534 </a:t>
            </a:r>
            <a:r>
              <a:rPr lang="en-US" i="1" dirty="0">
                <a:solidFill>
                  <a:srgbClr val="7030A0"/>
                </a:solidFill>
              </a:rPr>
              <a:t>usable</a:t>
            </a:r>
            <a:r>
              <a:rPr lang="en-US" dirty="0">
                <a:solidFill>
                  <a:srgbClr val="7030A0"/>
                </a:solidFill>
              </a:rPr>
              <a:t> Class B host addresses minus 500).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Similarly, if it needed just 2 public IP addresses, a Class C would waste 252 (254 usable addresses – 2).</a:t>
            </a:r>
          </a:p>
        </p:txBody>
      </p:sp>
    </p:spTree>
    <p:extLst>
      <p:ext uri="{BB962C8B-B14F-4D97-AF65-F5344CB8AC3E}">
        <p14:creationId xmlns:p14="http://schemas.microsoft.com/office/powerpoint/2010/main" val="23769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F3302-A34B-A52F-9095-365874E8D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Classless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AB1AC-4C80-9A71-A11F-4335A3154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Classless addressing is an IPv4 addressing architecture that uses variable-length subnet masking.</a:t>
            </a:r>
          </a:p>
          <a:p>
            <a:pPr lvl="1"/>
            <a:r>
              <a:rPr lang="en-US" dirty="0"/>
              <a:t>The solution would come in 1993, as Classless Inter-Domain Routing (CIDR) introducing the concept of classless addressing.</a:t>
            </a:r>
          </a:p>
          <a:p>
            <a:r>
              <a:rPr lang="en-US" dirty="0"/>
              <a:t>Classless addressing, decouples IP address ranges from a default subnet mask, allowing for </a:t>
            </a:r>
            <a:r>
              <a:rPr lang="en-US" dirty="0">
                <a:solidFill>
                  <a:srgbClr val="7030A0"/>
                </a:solidFill>
              </a:rPr>
              <a:t>variable-length subnet masking (</a:t>
            </a:r>
            <a:r>
              <a:rPr lang="en-US" dirty="0"/>
              <a:t>VLSM). </a:t>
            </a:r>
          </a:p>
          <a:p>
            <a:r>
              <a:rPr lang="en-US" dirty="0"/>
              <a:t>Using classless addressing and VLSM, addresses can be allocated much more efficiently. </a:t>
            </a:r>
          </a:p>
          <a:p>
            <a:pPr lvl="1"/>
            <a:r>
              <a:rPr lang="en-US" dirty="0"/>
              <a:t>This is because network admins get to pick network masks, and in turn, blocks of IP addresses that are the right size for any purpose.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BD037-DDFA-D86D-8EAC-6F6274235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07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CA7218-8DC4-39EE-2568-85251C3B11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Subnetting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BE02542-D7C6-BA53-BCF0-AA9545B3A1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Creating Smaller Networks on Request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F0C2D-0DCA-4095-5664-CE27BF19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77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2BDBE-68A5-4158-BDD3-FC92C26EC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Requirement for Breakdown of Network - Subnetting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31EC9-E6C8-459A-ACE3-4B5BA5286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Our requirements of networks differs form individuals/ applications / geography/ time/ etc..</a:t>
            </a:r>
          </a:p>
          <a:p>
            <a:r>
              <a:rPr lang="en-US" sz="2400" dirty="0"/>
              <a:t>They require different level of service delivery /Quality /availability/ operation and Management controls/ security /</a:t>
            </a:r>
            <a:r>
              <a:rPr lang="en-US" sz="2400" dirty="0" err="1"/>
              <a:t>etc</a:t>
            </a:r>
            <a:endParaRPr lang="en-US" sz="2400" dirty="0"/>
          </a:p>
          <a:p>
            <a:r>
              <a:rPr lang="en-US" sz="2400" dirty="0"/>
              <a:t>When number of devices are large its difficult to manage.</a:t>
            </a:r>
          </a:p>
          <a:p>
            <a:pPr lvl="1"/>
            <a:r>
              <a:rPr lang="en-US" sz="2000" dirty="0"/>
              <a:t>Best is “Divided and Conquer”.</a:t>
            </a:r>
          </a:p>
          <a:p>
            <a:r>
              <a:rPr lang="en-US" sz="2400" dirty="0"/>
              <a:t>Needs to control the shouting ( broadcast ) in the network.</a:t>
            </a:r>
          </a:p>
          <a:p>
            <a:r>
              <a:rPr lang="en-US" sz="2400" dirty="0">
                <a:solidFill>
                  <a:srgbClr val="0070C0"/>
                </a:solidFill>
              </a:rPr>
              <a:t>Subnetting is the way of deriving the network in to sub networks according to the requirement</a:t>
            </a:r>
          </a:p>
        </p:txBody>
      </p:sp>
    </p:spTree>
    <p:extLst>
      <p:ext uri="{BB962C8B-B14F-4D97-AF65-F5344CB8AC3E}">
        <p14:creationId xmlns:p14="http://schemas.microsoft.com/office/powerpoint/2010/main" val="225302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A9D03-6325-4813-A164-4C4611DA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 and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A97DD-38EB-4AEB-8BC4-3EDF81AEC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Notation which used to Identify the IP subnets in CIDR</a:t>
            </a:r>
          </a:p>
          <a:p>
            <a:pPr lvl="1"/>
            <a:r>
              <a:rPr lang="en-US" dirty="0"/>
              <a:t>E.g. Subnet of 192.248.8.0/24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/24 </a:t>
            </a:r>
            <a:r>
              <a:rPr lang="en-US" dirty="0"/>
              <a:t>is defined as the </a:t>
            </a:r>
            <a:r>
              <a:rPr lang="en-US" b="1" dirty="0">
                <a:solidFill>
                  <a:srgbClr val="0070C0"/>
                </a:solidFill>
              </a:rPr>
              <a:t>prefix</a:t>
            </a:r>
          </a:p>
          <a:p>
            <a:pPr lvl="1"/>
            <a:r>
              <a:rPr lang="en-US" dirty="0"/>
              <a:t>This means the number of bits allocated for the network </a:t>
            </a:r>
          </a:p>
          <a:p>
            <a:r>
              <a:rPr lang="en-US" dirty="0"/>
              <a:t>We can calculate the host bits</a:t>
            </a:r>
          </a:p>
          <a:p>
            <a:pPr lvl="1"/>
            <a:r>
              <a:rPr lang="en-US" dirty="0"/>
              <a:t>32-24 = 8 bits</a:t>
            </a:r>
          </a:p>
          <a:p>
            <a:r>
              <a:rPr lang="en-US" dirty="0"/>
              <a:t>hosts bits defines the number of IP addresses in the subnet.</a:t>
            </a:r>
          </a:p>
          <a:p>
            <a:pPr lvl="1"/>
            <a:r>
              <a:rPr lang="en-US" dirty="0"/>
              <a:t>In /24 subnet, 32-24=8 is the host bits </a:t>
            </a:r>
            <a:r>
              <a:rPr lang="en-US" dirty="0">
                <a:sym typeface="Wingdings" panose="05000000000000000000" pitchFamily="2" charset="2"/>
              </a:rPr>
              <a:t> 2^8=256 IP addresses are derived from /24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76C6-2AC1-422B-A8FB-1267D8AB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56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4706B1-6BF1-445F-BD79-88174888E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Address</a:t>
            </a:r>
            <a:r>
              <a:rPr lang="en-US" sz="3200" spc="-105" dirty="0"/>
              <a:t> </a:t>
            </a:r>
            <a:r>
              <a:rPr lang="en-US" sz="3200" spc="-5" dirty="0"/>
              <a:t>Masks / Subnet Mask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852B8D-5E9E-4DF4-BB87-47A4B3351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820" y="15135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address subnet mask has ones  </a:t>
            </a:r>
            <a:r>
              <a:rPr lang="en-US" dirty="0">
                <a:solidFill>
                  <a:srgbClr val="0070C0"/>
                </a:solidFill>
              </a:rPr>
              <a:t>(‘1’) </a:t>
            </a:r>
            <a:r>
              <a:rPr lang="en-US" dirty="0"/>
              <a:t>in positions corresponding to the </a:t>
            </a: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</a:rPr>
              <a:t>network</a:t>
            </a:r>
            <a:r>
              <a:rPr lang="en-US" dirty="0"/>
              <a:t> and subnet numbers and zeros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(‘0’)</a:t>
            </a:r>
            <a:r>
              <a:rPr lang="en-US" dirty="0"/>
              <a:t> in the </a:t>
            </a:r>
            <a:r>
              <a:rPr lang="en-US" dirty="0">
                <a:highlight>
                  <a:srgbClr val="FFFF00"/>
                </a:highlight>
              </a:rPr>
              <a:t>host number </a:t>
            </a:r>
            <a:r>
              <a:rPr lang="en-US" dirty="0"/>
              <a:t>positions.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172.21.0.0 is a Class B address, the last 2 octets make up the host  bits.</a:t>
            </a:r>
          </a:p>
          <a:p>
            <a:pPr lvl="2"/>
            <a:r>
              <a:rPr lang="en-US" dirty="0"/>
              <a:t>Each device or interface will be assigned a unique, host-specific  address such as 172.21.35.17</a:t>
            </a:r>
          </a:p>
          <a:p>
            <a:pPr lvl="1"/>
            <a:r>
              <a:rPr lang="en-US" dirty="0"/>
              <a:t>The subnet mask is 11111111 11111111 00000000 00000000</a:t>
            </a:r>
          </a:p>
          <a:p>
            <a:pPr lvl="1"/>
            <a:r>
              <a:rPr lang="en-US" dirty="0"/>
              <a:t>Which derives </a:t>
            </a:r>
            <a:r>
              <a:rPr lang="en-US" dirty="0">
                <a:sym typeface="Wingdings" panose="05000000000000000000" pitchFamily="2" charset="2"/>
              </a:rPr>
              <a:t> 255.255.0.0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E.g. If the host bits are 6 what is the derive the subnet mask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31B7D-0AA6-448D-BA0A-97E63020402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586220" y="5344408"/>
            <a:ext cx="5759280" cy="121644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8240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911CD-DEB1-46AF-BB3C-6927C4405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Addresses in a Subnet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45FB4-1EE3-4ADD-B666-9E6665F81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we know the number of bits allocated to host part, we can derive the number of IP addresses in the network – Already discussed</a:t>
            </a:r>
          </a:p>
          <a:p>
            <a:pPr lvl="1"/>
            <a:r>
              <a:rPr lang="en-US" dirty="0"/>
              <a:t>E.g. In a /26 network, host bits =32-26=6</a:t>
            </a:r>
            <a:r>
              <a:rPr lang="en-US" dirty="0">
                <a:sym typeface="Wingdings" panose="05000000000000000000" pitchFamily="2" charset="2"/>
              </a:rPr>
              <a:t> Number of IP addresses=2^6 64</a:t>
            </a:r>
          </a:p>
          <a:p>
            <a:pPr lvl="1"/>
            <a:r>
              <a:rPr lang="en-US" dirty="0"/>
              <a:t>Subnet mask= 11111111 11111111 11111111 11000000</a:t>
            </a:r>
          </a:p>
          <a:p>
            <a:r>
              <a:rPr lang="en-US" dirty="0"/>
              <a:t>In any network (or subnet) we can not use all the IP addresses we derived to assign to the hosts/nodes.</a:t>
            </a:r>
          </a:p>
          <a:p>
            <a:r>
              <a:rPr lang="en-US" dirty="0"/>
              <a:t>We lose two addresses for every network or subnet.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Network Address - </a:t>
            </a:r>
            <a:r>
              <a:rPr lang="en-US" dirty="0"/>
              <a:t>One address is reserved to that of the network. This address can not be assigned to an interface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Broadcast Address </a:t>
            </a:r>
            <a:r>
              <a:rPr lang="en-US" dirty="0"/>
              <a:t>– One address is reserved to address all hosts in that network or subnet. This address can not be assigned to an interface.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D3495-E634-4C1F-81A1-218C9155D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8DA78C7-A943-3692-2317-70E31D3AEDE2}"/>
                  </a:ext>
                </a:extLst>
              </p14:cNvPr>
              <p14:cNvContentPartPr/>
              <p14:nvPr/>
            </p14:nvContentPartPr>
            <p14:xfrm>
              <a:off x="3394647" y="3005165"/>
              <a:ext cx="4152960" cy="99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8DA78C7-A943-3692-2317-70E31D3AED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5007" y="2825165"/>
                <a:ext cx="433260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78D54B-25AD-1363-F35D-5FB13AF34A88}"/>
                  </a:ext>
                </a:extLst>
              </p14:cNvPr>
              <p14:cNvContentPartPr/>
              <p14:nvPr/>
            </p14:nvContentPartPr>
            <p14:xfrm>
              <a:off x="7655607" y="2976005"/>
              <a:ext cx="923400" cy="39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78D54B-25AD-1363-F35D-5FB13AF34A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65607" y="2796365"/>
                <a:ext cx="1103040" cy="39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14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27EE-F765-4E7E-9508-108213ED6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DA744-16CB-46E3-84BF-B3F249005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Everyone must be uniquely identifiable ( E.g. Name /ID numbers/passport numbers/social security /Student ID no /exam index).</a:t>
            </a:r>
          </a:p>
          <a:p>
            <a:pPr lvl="1"/>
            <a:r>
              <a:rPr lang="en-US" sz="2000" dirty="0"/>
              <a:t>The names are easy to remember for us.</a:t>
            </a:r>
          </a:p>
          <a:p>
            <a:pPr lvl="1"/>
            <a:r>
              <a:rPr lang="en-US" sz="2000" dirty="0"/>
              <a:t>Why we need different identifiers?</a:t>
            </a:r>
          </a:p>
          <a:p>
            <a:r>
              <a:rPr lang="en-US" sz="2400" dirty="0"/>
              <a:t>Network nodes needs to be identified uniquely for reliable communication.</a:t>
            </a:r>
          </a:p>
          <a:p>
            <a:pPr lvl="1"/>
            <a:r>
              <a:rPr lang="en-US" sz="2000" dirty="0"/>
              <a:t>The numbers are easy for computers especially binary, but difficult for humans.</a:t>
            </a:r>
          </a:p>
          <a:p>
            <a:pPr lvl="1"/>
            <a:r>
              <a:rPr lang="en-US" sz="2000" dirty="0"/>
              <a:t>Binary can be easily handling by logic gates ( AND/ OR/ XOR/ NAND).</a:t>
            </a:r>
          </a:p>
          <a:p>
            <a:r>
              <a:rPr lang="en-US" sz="2400" dirty="0"/>
              <a:t>There are different addressing methods used for data communication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They are used in different formats, in different conditions and by different layers </a:t>
            </a:r>
          </a:p>
        </p:txBody>
      </p:sp>
    </p:spTree>
    <p:extLst>
      <p:ext uri="{BB962C8B-B14F-4D97-AF65-F5344CB8AC3E}">
        <p14:creationId xmlns:p14="http://schemas.microsoft.com/office/powerpoint/2010/main" val="3626101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ED39-2639-4608-8A6A-1C57A2936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0A0AB-4314-4017-BFE7-C1E8DDCCF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If the prefix is given for an IP address, it is simple to derive the subnet mask and hence the network IP address.</a:t>
            </a:r>
          </a:p>
          <a:p>
            <a:pPr lvl="1"/>
            <a:r>
              <a:rPr lang="en-US" sz="2000" dirty="0"/>
              <a:t>How?</a:t>
            </a:r>
          </a:p>
          <a:p>
            <a:r>
              <a:rPr lang="en-US" sz="2400" dirty="0"/>
              <a:t>Network Address is the starting address( 1</a:t>
            </a:r>
            <a:r>
              <a:rPr lang="en-US" sz="2400" baseline="30000" dirty="0"/>
              <a:t>st</a:t>
            </a:r>
            <a:r>
              <a:rPr lang="en-US" sz="2400" dirty="0"/>
              <a:t> Address) of the given IP network.</a:t>
            </a:r>
          </a:p>
          <a:p>
            <a:r>
              <a:rPr lang="en-US" sz="2400" dirty="0"/>
              <a:t>It can be derived with</a:t>
            </a:r>
            <a:r>
              <a:rPr lang="en-US" sz="2400" dirty="0">
                <a:solidFill>
                  <a:srgbClr val="FF0000"/>
                </a:solidFill>
              </a:rPr>
              <a:t> AND </a:t>
            </a:r>
            <a:r>
              <a:rPr lang="en-US" sz="2400" dirty="0"/>
              <a:t>operation</a:t>
            </a:r>
          </a:p>
          <a:p>
            <a:pPr lvl="1"/>
            <a:r>
              <a:rPr lang="en-US" sz="2000" dirty="0"/>
              <a:t>For each bit of the IPv4 address, performs a Boolean (logical) AND function with the corresponding bit of the subnet mask, which is a 32-bit string to derive the network address.</a:t>
            </a:r>
          </a:p>
          <a:p>
            <a:pPr lvl="1"/>
            <a:r>
              <a:rPr lang="en-US" sz="2000" dirty="0"/>
              <a:t>Example Given IP 138.101.114.250/26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DEF52-80FA-4503-8591-6111AC586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4008B398-742A-4C28-8238-15CB9B6905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809657"/>
              </p:ext>
            </p:extLst>
          </p:nvPr>
        </p:nvGraphicFramePr>
        <p:xfrm>
          <a:off x="1158212" y="4806133"/>
          <a:ext cx="9724669" cy="1511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32920" imgH="876240" progId="Word.Document.8">
                  <p:embed/>
                </p:oleObj>
              </mc:Choice>
              <mc:Fallback>
                <p:oleObj name="Document" r:id="rId2" imgW="5632920" imgH="876240" progId="Word.Document.8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4008B398-742A-4C28-8238-15CB9B6905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212" y="4806133"/>
                        <a:ext cx="9724669" cy="15119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B379AF-6386-30F6-1DC7-320748AD44B5}"/>
              </a:ext>
            </a:extLst>
          </p:cNvPr>
          <p:cNvCxnSpPr/>
          <p:nvPr/>
        </p:nvCxnSpPr>
        <p:spPr>
          <a:xfrm>
            <a:off x="3287283" y="5703332"/>
            <a:ext cx="75201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12A4CE-7171-4D8D-86D9-064BF2595950}"/>
              </a:ext>
            </a:extLst>
          </p:cNvPr>
          <p:cNvGrpSpPr/>
          <p:nvPr/>
        </p:nvGrpSpPr>
        <p:grpSpPr>
          <a:xfrm>
            <a:off x="3486274" y="6170059"/>
            <a:ext cx="6725815" cy="404972"/>
            <a:chOff x="3463684" y="6191188"/>
            <a:chExt cx="6725815" cy="4049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1380B0-B223-171F-676F-F65BF6F2E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3684" y="6191188"/>
              <a:ext cx="5264629" cy="4049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6B448A-F391-72C1-A5A3-399B030CF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4302" y="6324624"/>
              <a:ext cx="785197" cy="258289"/>
            </a:xfrm>
            <a:prstGeom prst="rect">
              <a:avLst/>
            </a:prstGeom>
          </p:spPr>
        </p:pic>
      </p:grp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7B35634-D578-479D-4643-C1B10F25AC8C}"/>
              </a:ext>
            </a:extLst>
          </p:cNvPr>
          <p:cNvSpPr/>
          <p:nvPr/>
        </p:nvSpPr>
        <p:spPr>
          <a:xfrm>
            <a:off x="10958334" y="4922196"/>
            <a:ext cx="395465" cy="7903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E3B5C6-1775-E742-3719-F80C330B32A8}"/>
              </a:ext>
            </a:extLst>
          </p:cNvPr>
          <p:cNvSpPr/>
          <p:nvPr/>
        </p:nvSpPr>
        <p:spPr>
          <a:xfrm>
            <a:off x="3561727" y="5712559"/>
            <a:ext cx="7128971" cy="352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EA180D-64DF-96EA-16CB-307F1D28A1A8}"/>
              </a:ext>
            </a:extLst>
          </p:cNvPr>
          <p:cNvGrpSpPr/>
          <p:nvPr/>
        </p:nvGrpSpPr>
        <p:grpSpPr>
          <a:xfrm>
            <a:off x="3486274" y="5754721"/>
            <a:ext cx="6971256" cy="322145"/>
            <a:chOff x="3588842" y="5712559"/>
            <a:chExt cx="6971256" cy="3221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6501151-D167-A4A4-CD18-98F4C24F6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8842" y="5757669"/>
              <a:ext cx="5139471" cy="2770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7AF62D-6340-0826-4170-2ABE1AB1D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04302" y="5712559"/>
              <a:ext cx="1155796" cy="31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41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3C741-D9DE-4AF0-A965-8A98B504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9CFF-AF36-4C8F-88D5-67B39CD94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 address and a prefix is given as 192.168.2.17/28</a:t>
            </a:r>
          </a:p>
          <a:p>
            <a:pPr lvl="1"/>
            <a:r>
              <a:rPr lang="en-US" dirty="0"/>
              <a:t>How many IP addresses available in the subnet</a:t>
            </a:r>
          </a:p>
          <a:p>
            <a:pPr lvl="1"/>
            <a:r>
              <a:rPr lang="en-US" dirty="0"/>
              <a:t>What is the netmask?</a:t>
            </a:r>
          </a:p>
          <a:p>
            <a:pPr lvl="1"/>
            <a:r>
              <a:rPr lang="en-US" dirty="0"/>
              <a:t>What is the Network Address</a:t>
            </a:r>
          </a:p>
          <a:p>
            <a:pPr lvl="1"/>
            <a:r>
              <a:rPr lang="en-US" dirty="0"/>
              <a:t>What is the broadcast IP</a:t>
            </a:r>
          </a:p>
          <a:p>
            <a:pPr lvl="1"/>
            <a:r>
              <a:rPr lang="en-US" dirty="0"/>
              <a:t>What can be used as the gateway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06EB5-CAC2-44D8-BB1E-46EE25D70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53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8FB7-7102-486C-9D94-11C4D6EC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849AB-5D73-4D7A-AF9B-33C51213C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/28 is the network bits → 32-28 → 4 bits for host → 2^4 → 16 hosts can be allocated</a:t>
            </a:r>
          </a:p>
          <a:p>
            <a:r>
              <a:rPr lang="en-US" dirty="0"/>
              <a:t>Netmask</a:t>
            </a:r>
          </a:p>
          <a:p>
            <a:pPr lvl="1"/>
            <a:r>
              <a:rPr lang="en-US" dirty="0"/>
              <a:t>11111111.11111111.11111111.11110000</a:t>
            </a:r>
          </a:p>
          <a:p>
            <a:r>
              <a:rPr lang="en-US" dirty="0"/>
              <a:t>Network Address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637AB-DC58-406C-9E44-25292FDF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F0BDB-9EE0-42EB-90FE-6384145309A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084320" y="4079840"/>
            <a:ext cx="5963920" cy="21881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136983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696C-DB4E-F114-68FA-120AC1F59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7DED6-B9AF-CE95-07E9-1F89AAAEA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is the process of defining the required sub network according to the network nodes requirement in the network.</a:t>
            </a:r>
          </a:p>
          <a:p>
            <a:r>
              <a:rPr lang="en-US" dirty="0"/>
              <a:t>In CIDR, subnets are changes in the numbers which in power of 2</a:t>
            </a:r>
          </a:p>
          <a:p>
            <a:r>
              <a:rPr lang="en-US" dirty="0"/>
              <a:t>Subnets are defined in 2</a:t>
            </a:r>
            <a:r>
              <a:rPr lang="en-US" baseline="30000" dirty="0"/>
              <a:t>x</a:t>
            </a:r>
            <a:r>
              <a:rPr lang="en-US" dirty="0"/>
              <a:t> sizes</a:t>
            </a:r>
          </a:p>
          <a:p>
            <a:pPr lvl="1"/>
            <a:r>
              <a:rPr lang="en-US" dirty="0"/>
              <a:t>1,2,4,8,16,32,64,128</a:t>
            </a:r>
          </a:p>
          <a:p>
            <a:pPr lvl="1"/>
            <a:r>
              <a:rPr lang="en-US" dirty="0"/>
              <a:t>X is the host bits </a:t>
            </a:r>
            <a:r>
              <a:rPr lang="en-US" dirty="0">
                <a:sym typeface="Wingdings" panose="05000000000000000000" pitchFamily="2" charset="2"/>
              </a:rPr>
              <a:t> Prefix is 32-X</a:t>
            </a:r>
          </a:p>
          <a:p>
            <a:r>
              <a:rPr lang="en-US" dirty="0">
                <a:sym typeface="Wingdings" panose="05000000000000000000" pitchFamily="2" charset="2"/>
              </a:rPr>
              <a:t>For example, when you need a network to cater 14 hosts, you need to have the subnet with 16 nodes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Then X = 4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Host bits = 4  Prefix is 32-4 = 28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Network is 192.248.8.0/28 (Example)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AE05E-D4E2-48FD-7E29-2ED328C9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71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9DDE-3409-4709-E8E6-533B20E00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54F1-C249-1A0B-46DD-C585F99EC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265" y="1781908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Question 4</a:t>
            </a:r>
          </a:p>
          <a:p>
            <a:pPr marL="0" indent="0">
              <a:buNone/>
            </a:pPr>
            <a:r>
              <a:rPr lang="en-US" dirty="0"/>
              <a:t>The network layer uses two addressing versions which are not compatible with each other.</a:t>
            </a:r>
          </a:p>
          <a:p>
            <a:pPr marL="0" indent="0">
              <a:buNone/>
            </a:pPr>
            <a:r>
              <a:rPr lang="en-US" dirty="0"/>
              <a:t>a.) 123.321.123.132 is NOT a valid IPv4 Address. Technically explain why it is not a valid IP address.</a:t>
            </a:r>
          </a:p>
          <a:p>
            <a:pPr marL="0" indent="0" algn="r">
              <a:buNone/>
            </a:pPr>
            <a:r>
              <a:rPr lang="en-US" dirty="0"/>
              <a:t>[2 Marks]</a:t>
            </a:r>
          </a:p>
          <a:p>
            <a:pPr marL="0" indent="0">
              <a:buNone/>
            </a:pPr>
            <a:r>
              <a:rPr lang="en-US" dirty="0"/>
              <a:t>b.) Briefly explain the requirement of subnetting for an organization which is having different departments and network application requirements.</a:t>
            </a:r>
          </a:p>
          <a:p>
            <a:pPr marL="0" indent="0" algn="r">
              <a:buNone/>
            </a:pPr>
            <a:r>
              <a:rPr lang="en-US" dirty="0"/>
              <a:t>[3 Marks]</a:t>
            </a:r>
          </a:p>
          <a:p>
            <a:pPr marL="0" indent="0">
              <a:buNone/>
            </a:pPr>
            <a:r>
              <a:rPr lang="en-US" dirty="0"/>
              <a:t>c.) A network administrator defines a network as “123.231.14.32/27”</a:t>
            </a:r>
          </a:p>
          <a:p>
            <a:pPr marL="0" indent="0">
              <a:buNone/>
            </a:pPr>
            <a:r>
              <a:rPr lang="en-US" dirty="0" err="1"/>
              <a:t>i</a:t>
            </a:r>
            <a:r>
              <a:rPr lang="en-US" dirty="0"/>
              <a:t>. Technically derive the important parameters of the network referring the above representation.</a:t>
            </a:r>
          </a:p>
          <a:p>
            <a:pPr marL="0" indent="0" algn="r">
              <a:buNone/>
            </a:pPr>
            <a:r>
              <a:rPr lang="en-US" dirty="0"/>
              <a:t>[3 Marks]</a:t>
            </a:r>
          </a:p>
          <a:p>
            <a:pPr marL="0" indent="0">
              <a:buNone/>
            </a:pPr>
            <a:r>
              <a:rPr lang="en-US" dirty="0"/>
              <a:t>ii. If the above network is required to device in to 2 subnets, briefly explain how it can be done. You need to derive the subnets and important parameters of each network.</a:t>
            </a:r>
          </a:p>
          <a:p>
            <a:pPr marL="0" indent="0" algn="r">
              <a:buNone/>
            </a:pPr>
            <a:r>
              <a:rPr lang="en-US" dirty="0"/>
              <a:t>[3 Marks]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1D8C0-EE82-2038-0340-4946C407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14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F25F0E-BE5D-5016-A423-14E2C6C99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IPv6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3202070-DE9F-CA41-7E38-623853D86C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Next Generation 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3B85E-8769-9029-113A-0D07138BC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34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2"/>
          <p:cNvSpPr/>
          <p:nvPr/>
        </p:nvSpPr>
        <p:spPr>
          <a:xfrm>
            <a:off x="838200" y="1825625"/>
            <a:ext cx="6360268" cy="43513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>
            <a:normAutofit lnSpcReduction="10000"/>
          </a:bodyPr>
          <a:lstStyle/>
          <a:p>
            <a:pPr marL="283847">
              <a:lnSpc>
                <a:spcPct val="90000"/>
              </a:lnSpc>
              <a:spcAft>
                <a:spcPts val="1721"/>
              </a:spcAft>
              <a:buClr>
                <a:srgbClr val="000000"/>
              </a:buClr>
              <a:buSzPct val="45000"/>
              <a:tabLst>
                <a:tab pos="512447" algn="l"/>
                <a:tab pos="648722" algn="l"/>
                <a:tab pos="1201660" algn="l"/>
                <a:tab pos="1754598" algn="l"/>
                <a:tab pos="2307535" algn="l"/>
                <a:tab pos="2860473" algn="l"/>
                <a:tab pos="3413411" algn="l"/>
                <a:tab pos="3966348" algn="l"/>
                <a:tab pos="4519286" algn="l"/>
                <a:tab pos="5072224" algn="l"/>
                <a:tab pos="5625161" algn="l"/>
                <a:tab pos="6178099" algn="l"/>
                <a:tab pos="6731037" algn="l"/>
                <a:tab pos="7283974" algn="l"/>
                <a:tab pos="7836912" algn="l"/>
                <a:tab pos="8389850" algn="l"/>
                <a:tab pos="8942787" algn="l"/>
                <a:tab pos="9495725" algn="l"/>
                <a:tab pos="10048663" algn="l"/>
                <a:tab pos="10601600" algn="l"/>
                <a:tab pos="11154538" algn="l"/>
                <a:tab pos="11611691" algn="l"/>
                <a:tab pos="12164629" algn="l"/>
                <a:tab pos="12717567" algn="l"/>
              </a:tabLst>
            </a:pPr>
            <a:r>
              <a:rPr lang="en-US" sz="2400" spc="-1" dirty="0"/>
              <a:t>Limited number of IPv4 address space</a:t>
            </a:r>
          </a:p>
          <a:p>
            <a:pPr marL="283847">
              <a:lnSpc>
                <a:spcPct val="90000"/>
              </a:lnSpc>
              <a:spcAft>
                <a:spcPts val="1721"/>
              </a:spcAft>
              <a:buClr>
                <a:srgbClr val="000000"/>
              </a:buClr>
              <a:buSzPct val="45000"/>
              <a:tabLst>
                <a:tab pos="512447" algn="l"/>
                <a:tab pos="648722" algn="l"/>
                <a:tab pos="1201660" algn="l"/>
                <a:tab pos="1754598" algn="l"/>
                <a:tab pos="2307535" algn="l"/>
                <a:tab pos="2860473" algn="l"/>
                <a:tab pos="3413411" algn="l"/>
                <a:tab pos="3966348" algn="l"/>
                <a:tab pos="4519286" algn="l"/>
                <a:tab pos="5072224" algn="l"/>
                <a:tab pos="5625161" algn="l"/>
                <a:tab pos="6178099" algn="l"/>
                <a:tab pos="6731037" algn="l"/>
                <a:tab pos="7283974" algn="l"/>
                <a:tab pos="7836912" algn="l"/>
                <a:tab pos="8389850" algn="l"/>
                <a:tab pos="8942787" algn="l"/>
                <a:tab pos="9495725" algn="l"/>
                <a:tab pos="10048663" algn="l"/>
                <a:tab pos="10601600" algn="l"/>
                <a:tab pos="11154538" algn="l"/>
                <a:tab pos="11611691" algn="l"/>
                <a:tab pos="12164629" algn="l"/>
                <a:tab pos="12717567" algn="l"/>
              </a:tabLst>
            </a:pPr>
            <a:r>
              <a:rPr lang="en-US" sz="2400" spc="-1" dirty="0"/>
              <a:t>Only 4,294,967,296 (2^32) IP addresses</a:t>
            </a:r>
          </a:p>
          <a:p>
            <a:pPr marL="283847">
              <a:lnSpc>
                <a:spcPct val="90000"/>
              </a:lnSpc>
              <a:spcAft>
                <a:spcPts val="1721"/>
              </a:spcAft>
              <a:buClr>
                <a:srgbClr val="000000"/>
              </a:buClr>
              <a:buSzPct val="45000"/>
              <a:tabLst>
                <a:tab pos="512447" algn="l"/>
                <a:tab pos="648722" algn="l"/>
                <a:tab pos="1201660" algn="l"/>
                <a:tab pos="1754598" algn="l"/>
                <a:tab pos="2307535" algn="l"/>
                <a:tab pos="2860473" algn="l"/>
                <a:tab pos="3413411" algn="l"/>
                <a:tab pos="3966348" algn="l"/>
                <a:tab pos="4519286" algn="l"/>
                <a:tab pos="5072224" algn="l"/>
                <a:tab pos="5625161" algn="l"/>
                <a:tab pos="6178099" algn="l"/>
                <a:tab pos="6731037" algn="l"/>
                <a:tab pos="7283974" algn="l"/>
                <a:tab pos="7836912" algn="l"/>
                <a:tab pos="8389850" algn="l"/>
                <a:tab pos="8942787" algn="l"/>
                <a:tab pos="9495725" algn="l"/>
                <a:tab pos="10048663" algn="l"/>
                <a:tab pos="10601600" algn="l"/>
                <a:tab pos="11154538" algn="l"/>
                <a:tab pos="11611691" algn="l"/>
                <a:tab pos="12164629" algn="l"/>
                <a:tab pos="12717567" algn="l"/>
              </a:tabLst>
            </a:pPr>
            <a:r>
              <a:rPr lang="en-US" sz="2000" spc="-1" dirty="0">
                <a:solidFill>
                  <a:srgbClr val="FF0000"/>
                </a:solidFill>
              </a:rPr>
              <a:t>Not enough???</a:t>
            </a:r>
          </a:p>
          <a:p>
            <a:pPr marL="626747" indent="-342900">
              <a:lnSpc>
                <a:spcPct val="90000"/>
              </a:lnSpc>
              <a:spcAft>
                <a:spcPts val="1721"/>
              </a:spcAft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  <a:tabLst>
                <a:tab pos="512447" algn="l"/>
                <a:tab pos="648722" algn="l"/>
                <a:tab pos="1201660" algn="l"/>
                <a:tab pos="1754598" algn="l"/>
                <a:tab pos="2307535" algn="l"/>
                <a:tab pos="2860473" algn="l"/>
                <a:tab pos="3413411" algn="l"/>
                <a:tab pos="3966348" algn="l"/>
                <a:tab pos="4519286" algn="l"/>
                <a:tab pos="5072224" algn="l"/>
                <a:tab pos="5625161" algn="l"/>
                <a:tab pos="6178099" algn="l"/>
                <a:tab pos="6731037" algn="l"/>
                <a:tab pos="7283974" algn="l"/>
                <a:tab pos="7836912" algn="l"/>
                <a:tab pos="8389850" algn="l"/>
                <a:tab pos="8942787" algn="l"/>
                <a:tab pos="9495725" algn="l"/>
                <a:tab pos="10048663" algn="l"/>
                <a:tab pos="10601600" algn="l"/>
                <a:tab pos="11154538" algn="l"/>
                <a:tab pos="11611691" algn="l"/>
                <a:tab pos="12164629" algn="l"/>
                <a:tab pos="12717567" algn="l"/>
              </a:tabLst>
            </a:pPr>
            <a:r>
              <a:rPr lang="en-US" sz="2000" spc="-1" dirty="0"/>
              <a:t>Millions of Laptops, net books and tablets</a:t>
            </a:r>
          </a:p>
          <a:p>
            <a:pPr marL="626747" indent="-342900">
              <a:lnSpc>
                <a:spcPct val="90000"/>
              </a:lnSpc>
              <a:spcAft>
                <a:spcPts val="1721"/>
              </a:spcAft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  <a:tabLst>
                <a:tab pos="512447" algn="l"/>
                <a:tab pos="648722" algn="l"/>
                <a:tab pos="1201660" algn="l"/>
                <a:tab pos="1754598" algn="l"/>
                <a:tab pos="2307535" algn="l"/>
                <a:tab pos="2860473" algn="l"/>
                <a:tab pos="3413411" algn="l"/>
                <a:tab pos="3966348" algn="l"/>
                <a:tab pos="4519286" algn="l"/>
                <a:tab pos="5072224" algn="l"/>
                <a:tab pos="5625161" algn="l"/>
                <a:tab pos="6178099" algn="l"/>
                <a:tab pos="6731037" algn="l"/>
                <a:tab pos="7283974" algn="l"/>
                <a:tab pos="7836912" algn="l"/>
                <a:tab pos="8389850" algn="l"/>
                <a:tab pos="8942787" algn="l"/>
                <a:tab pos="9495725" algn="l"/>
                <a:tab pos="10048663" algn="l"/>
                <a:tab pos="10601600" algn="l"/>
                <a:tab pos="11154538" algn="l"/>
                <a:tab pos="11611691" algn="l"/>
                <a:tab pos="12164629" algn="l"/>
                <a:tab pos="12717567" algn="l"/>
              </a:tabLst>
            </a:pPr>
            <a:r>
              <a:rPr lang="en-US" sz="2000" spc="-1" dirty="0"/>
              <a:t>Millions of Smart Phones (</a:t>
            </a:r>
            <a:r>
              <a:rPr lang="en-US" sz="2000" b="1" i="1" spc="-1" dirty="0"/>
              <a:t>Billions ?</a:t>
            </a:r>
            <a:r>
              <a:rPr lang="en-US" sz="2000" spc="-1" dirty="0"/>
              <a:t>) Worldwide Mobile Connections </a:t>
            </a:r>
          </a:p>
          <a:p>
            <a:pPr marL="1083947" lvl="1" indent="-342900">
              <a:lnSpc>
                <a:spcPct val="90000"/>
              </a:lnSpc>
              <a:spcAft>
                <a:spcPts val="1721"/>
              </a:spcAft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  <a:tabLst>
                <a:tab pos="512447" algn="l"/>
                <a:tab pos="648722" algn="l"/>
                <a:tab pos="1201660" algn="l"/>
                <a:tab pos="1754598" algn="l"/>
                <a:tab pos="2307535" algn="l"/>
                <a:tab pos="2860473" algn="l"/>
                <a:tab pos="3413411" algn="l"/>
                <a:tab pos="3966348" algn="l"/>
                <a:tab pos="4519286" algn="l"/>
                <a:tab pos="5072224" algn="l"/>
                <a:tab pos="5625161" algn="l"/>
                <a:tab pos="6178099" algn="l"/>
                <a:tab pos="6731037" algn="l"/>
                <a:tab pos="7283974" algn="l"/>
                <a:tab pos="7836912" algn="l"/>
                <a:tab pos="8389850" algn="l"/>
                <a:tab pos="8942787" algn="l"/>
                <a:tab pos="9495725" algn="l"/>
                <a:tab pos="10048663" algn="l"/>
                <a:tab pos="10601600" algn="l"/>
                <a:tab pos="11154538" algn="l"/>
                <a:tab pos="11611691" algn="l"/>
                <a:tab pos="12164629" algn="l"/>
                <a:tab pos="12717567" algn="l"/>
              </a:tabLst>
            </a:pPr>
            <a:r>
              <a:rPr lang="en-US" sz="2000" spc="-1" dirty="0">
                <a:solidFill>
                  <a:schemeClr val="accent2">
                    <a:lumMod val="50000"/>
                  </a:schemeClr>
                </a:solidFill>
              </a:rPr>
              <a:t>China 951 M, India 893M</a:t>
            </a:r>
          </a:p>
          <a:p>
            <a:pPr marL="626747" indent="-342900">
              <a:lnSpc>
                <a:spcPct val="90000"/>
              </a:lnSpc>
              <a:spcAft>
                <a:spcPts val="1721"/>
              </a:spcAft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  <a:tabLst>
                <a:tab pos="512447" algn="l"/>
                <a:tab pos="648722" algn="l"/>
                <a:tab pos="1201660" algn="l"/>
                <a:tab pos="1754598" algn="l"/>
                <a:tab pos="2307535" algn="l"/>
                <a:tab pos="2860473" algn="l"/>
                <a:tab pos="3413411" algn="l"/>
                <a:tab pos="3966348" algn="l"/>
                <a:tab pos="4519286" algn="l"/>
                <a:tab pos="5072224" algn="l"/>
                <a:tab pos="5625161" algn="l"/>
                <a:tab pos="6178099" algn="l"/>
                <a:tab pos="6731037" algn="l"/>
                <a:tab pos="7283974" algn="l"/>
                <a:tab pos="7836912" algn="l"/>
                <a:tab pos="8389850" algn="l"/>
                <a:tab pos="8942787" algn="l"/>
                <a:tab pos="9495725" algn="l"/>
                <a:tab pos="10048663" algn="l"/>
                <a:tab pos="10601600" algn="l"/>
                <a:tab pos="11154538" algn="l"/>
                <a:tab pos="11611691" algn="l"/>
                <a:tab pos="12164629" algn="l"/>
                <a:tab pos="12717567" algn="l"/>
              </a:tabLst>
            </a:pPr>
            <a:r>
              <a:rPr lang="en-US" sz="2000" spc="-1" dirty="0"/>
              <a:t>Each electronic device will be a communication node</a:t>
            </a:r>
          </a:p>
          <a:p>
            <a:pPr marL="1083947" lvl="1" indent="-342900">
              <a:lnSpc>
                <a:spcPct val="90000"/>
              </a:lnSpc>
              <a:spcAft>
                <a:spcPts val="1721"/>
              </a:spcAft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  <a:tabLst>
                <a:tab pos="512447" algn="l"/>
                <a:tab pos="648722" algn="l"/>
                <a:tab pos="1201660" algn="l"/>
                <a:tab pos="1754598" algn="l"/>
                <a:tab pos="2307535" algn="l"/>
                <a:tab pos="2860473" algn="l"/>
                <a:tab pos="3413411" algn="l"/>
                <a:tab pos="3966348" algn="l"/>
                <a:tab pos="4519286" algn="l"/>
                <a:tab pos="5072224" algn="l"/>
                <a:tab pos="5625161" algn="l"/>
                <a:tab pos="6178099" algn="l"/>
                <a:tab pos="6731037" algn="l"/>
                <a:tab pos="7283974" algn="l"/>
                <a:tab pos="7836912" algn="l"/>
                <a:tab pos="8389850" algn="l"/>
                <a:tab pos="8942787" algn="l"/>
                <a:tab pos="9495725" algn="l"/>
                <a:tab pos="10048663" algn="l"/>
                <a:tab pos="10601600" algn="l"/>
                <a:tab pos="11154538" algn="l"/>
                <a:tab pos="11611691" algn="l"/>
                <a:tab pos="12164629" algn="l"/>
                <a:tab pos="12717567" algn="l"/>
              </a:tabLst>
            </a:pPr>
            <a:r>
              <a:rPr lang="en-US" sz="2000" spc="-1" dirty="0">
                <a:solidFill>
                  <a:schemeClr val="accent2">
                    <a:lumMod val="50000"/>
                  </a:schemeClr>
                </a:solidFill>
              </a:rPr>
              <a:t>Owner should be able to communicate with them</a:t>
            </a:r>
          </a:p>
        </p:txBody>
      </p:sp>
      <p:pic>
        <p:nvPicPr>
          <p:cNvPr id="221" name="Picture 220"/>
          <p:cNvPicPr/>
          <p:nvPr/>
        </p:nvPicPr>
        <p:blipFill>
          <a:blip r:embed="rId3"/>
          <a:stretch/>
        </p:blipFill>
        <p:spPr>
          <a:xfrm>
            <a:off x="7096330" y="786050"/>
            <a:ext cx="4729313" cy="354610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lide Number Placeholder 3">
            <a:extLst>
              <a:ext uri="{FF2B5EF4-FFF2-40B4-BE49-F238E27FC236}">
                <a16:creationId xmlns:a16="http://schemas.microsoft.com/office/drawing/2014/main" id="{A32652D0-297B-20F1-F441-5C019D632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74EB0F0-7D7E-412A-B235-20FE2876EE16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D63D9-FBD7-4DA0-A7BB-652DB0FC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20" y="518746"/>
            <a:ext cx="10515600" cy="10400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tabLst>
                <a:tab pos="0" algn="l"/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  <a:tab pos="11058754" algn="l"/>
                <a:tab pos="11611691" algn="l"/>
                <a:tab pos="12164629" algn="l"/>
                <a:tab pos="12717567" algn="l"/>
              </a:tabLst>
            </a:pPr>
            <a:r>
              <a:rPr lang="en-US" b="1" kern="1200" spc="-1">
                <a:latin typeface="+mn-lt"/>
                <a:ea typeface="+mj-ea"/>
                <a:cs typeface="+mj-cs"/>
              </a:rPr>
              <a:t>Why New L3 Protocol 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3"/>
          <p:cNvSpPr/>
          <p:nvPr/>
        </p:nvSpPr>
        <p:spPr>
          <a:xfrm>
            <a:off x="3317858" y="6431962"/>
            <a:ext cx="8247523" cy="31347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70968" rIns="108847" bIns="54423">
            <a:noAutofit/>
          </a:bodyPr>
          <a:lstStyle/>
          <a:p>
            <a:pPr>
              <a:lnSpc>
                <a:spcPct val="94000"/>
              </a:lnSpc>
              <a:tabLst>
                <a:tab pos="0" algn="l"/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  <a:tab pos="11058754" algn="l"/>
                <a:tab pos="11611691" algn="l"/>
                <a:tab pos="12164629" algn="l"/>
                <a:tab pos="12717567" algn="l"/>
              </a:tabLst>
            </a:pPr>
            <a:r>
              <a:rPr lang="en-US" sz="1633" spc="-1">
                <a:solidFill>
                  <a:srgbClr val="000000"/>
                </a:solidFill>
                <a:latin typeface="Arial"/>
                <a:ea typeface="DejaVu Sans"/>
              </a:rPr>
              <a:t>More Information : http://www.internetlivestats.com/internet-users/</a:t>
            </a:r>
            <a:endParaRPr lang="en-US" sz="1633" spc="-1"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3"/>
          <a:stretch/>
        </p:blipFill>
        <p:spPr>
          <a:xfrm>
            <a:off x="3544154" y="2198451"/>
            <a:ext cx="6513380" cy="4312502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FED23-90F4-4B65-A319-BA7AF2F3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Can't Go with IPv4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5E73-B369-41AD-B695-552E87751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pc="-1" dirty="0">
                <a:solidFill>
                  <a:srgbClr val="000000"/>
                </a:solidFill>
                <a:latin typeface="Arial"/>
              </a:rPr>
              <a:t>Growing demand for Internet</a:t>
            </a:r>
            <a:endParaRPr lang="en-US" sz="2800" spc="-1" dirty="0">
              <a:latin typeface="Arial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D116D3-27EF-44EF-9A28-560DFB06A2AF}"/>
              </a:ext>
            </a:extLst>
          </p:cNvPr>
          <p:cNvGrpSpPr/>
          <p:nvPr/>
        </p:nvGrpSpPr>
        <p:grpSpPr>
          <a:xfrm>
            <a:off x="5029047" y="2393165"/>
            <a:ext cx="2937240" cy="3151800"/>
            <a:chOff x="5029047" y="2393165"/>
            <a:chExt cx="2937240" cy="315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20F893F-D014-4F15-869F-63BE20221D06}"/>
                    </a:ext>
                  </a:extLst>
                </p14:cNvPr>
                <p14:cNvContentPartPr/>
                <p14:nvPr/>
              </p14:nvContentPartPr>
              <p14:xfrm>
                <a:off x="5029047" y="2435645"/>
                <a:ext cx="2861640" cy="3109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20F893F-D014-4F15-869F-63BE20221D0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20047" y="2427005"/>
                  <a:ext cx="2879280" cy="31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42B837E-9E35-41BC-9B9B-BF331705C451}"/>
                    </a:ext>
                  </a:extLst>
                </p14:cNvPr>
                <p14:cNvContentPartPr/>
                <p14:nvPr/>
              </p14:nvContentPartPr>
              <p14:xfrm>
                <a:off x="7668207" y="2421965"/>
                <a:ext cx="221400" cy="308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42B837E-9E35-41BC-9B9B-BF331705C4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59207" y="2413325"/>
                  <a:ext cx="2390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105ABF7-48B6-4635-B42D-A3DD793CCAFD}"/>
                    </a:ext>
                  </a:extLst>
                </p14:cNvPr>
                <p14:cNvContentPartPr/>
                <p14:nvPr/>
              </p14:nvContentPartPr>
              <p14:xfrm>
                <a:off x="7879167" y="2393165"/>
                <a:ext cx="87120" cy="349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105ABF7-48B6-4635-B42D-A3DD793CCAF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70527" y="2384165"/>
                  <a:ext cx="104760" cy="366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27"/>
          <p:cNvPicPr/>
          <p:nvPr/>
        </p:nvPicPr>
        <p:blipFill>
          <a:blip r:embed="rId2"/>
          <a:stretch/>
        </p:blipFill>
        <p:spPr>
          <a:xfrm>
            <a:off x="8847264" y="3572345"/>
            <a:ext cx="3072957" cy="2067214"/>
          </a:xfrm>
          <a:prstGeom prst="rect">
            <a:avLst/>
          </a:prstGeom>
          <a:ln>
            <a:noFill/>
          </a:ln>
        </p:spPr>
      </p:pic>
      <p:pic>
        <p:nvPicPr>
          <p:cNvPr id="229" name="Picture 228"/>
          <p:cNvPicPr/>
          <p:nvPr/>
        </p:nvPicPr>
        <p:blipFill>
          <a:blip r:embed="rId3"/>
          <a:stretch/>
        </p:blipFill>
        <p:spPr>
          <a:xfrm>
            <a:off x="6524914" y="1327058"/>
            <a:ext cx="2879210" cy="2590984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C8028-D3B9-4267-BF78-B5CCD3F4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57" y="466928"/>
            <a:ext cx="10568663" cy="1091876"/>
          </a:xfrm>
        </p:spPr>
        <p:txBody>
          <a:bodyPr/>
          <a:lstStyle/>
          <a:p>
            <a:r>
              <a:rPr lang="en-US" dirty="0"/>
              <a:t>Why More and More Demand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C1596-4121-4B95-AA1F-95A450B66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Communication</a:t>
            </a:r>
          </a:p>
          <a:p>
            <a:pPr lvl="1"/>
            <a:r>
              <a:rPr lang="en-US" dirty="0"/>
              <a:t>Smart Phones</a:t>
            </a:r>
          </a:p>
          <a:p>
            <a:r>
              <a:rPr lang="en-US" dirty="0"/>
              <a:t>Internet of Things (IoT)</a:t>
            </a:r>
          </a:p>
          <a:p>
            <a:r>
              <a:rPr lang="en-US" dirty="0"/>
              <a:t>E-services</a:t>
            </a:r>
          </a:p>
          <a:p>
            <a:pPr lvl="1"/>
            <a:r>
              <a:rPr lang="en-US" dirty="0"/>
              <a:t>E-Learning, E-marketing</a:t>
            </a:r>
          </a:p>
          <a:p>
            <a:r>
              <a:rPr lang="en-US" dirty="0"/>
              <a:t>Pandemic Situation</a:t>
            </a:r>
          </a:p>
          <a:p>
            <a:pPr lvl="1"/>
            <a:r>
              <a:rPr lang="en-US" dirty="0"/>
              <a:t>Work from Home</a:t>
            </a:r>
          </a:p>
          <a:p>
            <a:pPr lvl="1"/>
            <a:r>
              <a:rPr lang="en-US" dirty="0"/>
              <a:t>More IT Enabled businesses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231"/>
          <p:cNvPicPr/>
          <p:nvPr/>
        </p:nvPicPr>
        <p:blipFill>
          <a:blip r:embed="rId2"/>
          <a:stretch/>
        </p:blipFill>
        <p:spPr>
          <a:xfrm>
            <a:off x="2677310" y="1015915"/>
            <a:ext cx="5991351" cy="4343849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C44AB5-436F-4E0F-BDB2-A61C9F52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to 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A073E-027B-4F38-B58D-B088E8A26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Demand is from Developing Countries with high population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F230-5816-48B4-8BE0-9A986E658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86478-7BCE-4A54-831F-A86A0F0B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824"/>
            <a:ext cx="10515600" cy="4351338"/>
          </a:xfrm>
        </p:spPr>
        <p:txBody>
          <a:bodyPr/>
          <a:lstStyle/>
          <a:p>
            <a:r>
              <a:rPr lang="en-US" dirty="0"/>
              <a:t>Identify each other</a:t>
            </a:r>
          </a:p>
          <a:p>
            <a:pPr lvl="1"/>
            <a:r>
              <a:rPr lang="en-US" dirty="0"/>
              <a:t>Addressing methods</a:t>
            </a:r>
          </a:p>
          <a:p>
            <a:pPr lvl="1"/>
            <a:r>
              <a:rPr lang="en-US" dirty="0"/>
              <a:t>Each address method is used in different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B4F8B-D142-40E4-99CE-124F24239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5B1252-9617-4C1C-AAE1-8931BD892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474" y="338726"/>
            <a:ext cx="6759526" cy="2263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CB3898-8AC4-4EB9-AEAD-6DA06E030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094" y="2957781"/>
            <a:ext cx="5661945" cy="3632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8A379E-4F02-885D-7AC3-3C0F3CB92256}"/>
              </a:ext>
            </a:extLst>
          </p:cNvPr>
          <p:cNvSpPr txBox="1"/>
          <p:nvPr/>
        </p:nvSpPr>
        <p:spPr>
          <a:xfrm>
            <a:off x="8073039" y="3244334"/>
            <a:ext cx="3356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chamara.d@nsbm.ac.lk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84242-4341-19D7-1C27-294BE88C5C33}"/>
              </a:ext>
            </a:extLst>
          </p:cNvPr>
          <p:cNvSpPr txBox="1"/>
          <p:nvPr/>
        </p:nvSpPr>
        <p:spPr>
          <a:xfrm>
            <a:off x="8073039" y="3924564"/>
            <a:ext cx="3356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Localhost:</a:t>
            </a:r>
            <a:r>
              <a:rPr lang="en-US" dirty="0">
                <a:solidFill>
                  <a:srgbClr val="FF0000"/>
                </a:solidFill>
              </a:rPr>
              <a:t>8080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C77968-A699-CFB5-9DAE-79C65FD7C6CA}"/>
              </a:ext>
            </a:extLst>
          </p:cNvPr>
          <p:cNvSpPr txBox="1"/>
          <p:nvPr/>
        </p:nvSpPr>
        <p:spPr>
          <a:xfrm>
            <a:off x="8073039" y="4561205"/>
            <a:ext cx="3356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52.21.238.111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A57DD4-C0BE-FA9F-D4C9-40A64F5C30C6}"/>
              </a:ext>
            </a:extLst>
          </p:cNvPr>
          <p:cNvSpPr txBox="1"/>
          <p:nvPr/>
        </p:nvSpPr>
        <p:spPr>
          <a:xfrm>
            <a:off x="8073039" y="5683179"/>
            <a:ext cx="3356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c4-a4-02-ef-50-b5</a:t>
            </a:r>
          </a:p>
        </p:txBody>
      </p:sp>
    </p:spTree>
    <p:extLst>
      <p:ext uri="{BB962C8B-B14F-4D97-AF65-F5344CB8AC3E}">
        <p14:creationId xmlns:p14="http://schemas.microsoft.com/office/powerpoint/2010/main" val="1589185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33"/>
          <p:cNvPicPr/>
          <p:nvPr/>
        </p:nvPicPr>
        <p:blipFill>
          <a:blip r:embed="rId3"/>
          <a:stretch/>
        </p:blipFill>
        <p:spPr>
          <a:xfrm>
            <a:off x="5653548" y="2506662"/>
            <a:ext cx="6538452" cy="3832592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832FF4-73D3-4D10-B849-927C3C1B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in IPv4 Allocation Policy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E302E-56A9-4CAE-9AF1-04069FB8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820" y="1594166"/>
            <a:ext cx="10515600" cy="4351338"/>
          </a:xfrm>
        </p:spPr>
        <p:txBody>
          <a:bodyPr/>
          <a:lstStyle/>
          <a:p>
            <a:r>
              <a:rPr lang="en-US" dirty="0"/>
              <a:t>IPv4 Allocation before 1990</a:t>
            </a:r>
          </a:p>
          <a:p>
            <a:pPr lvl="1"/>
            <a:r>
              <a:rPr lang="en-US" dirty="0"/>
              <a:t>Internet used for academic and research purposes</a:t>
            </a:r>
          </a:p>
          <a:p>
            <a:pPr lvl="1"/>
            <a:r>
              <a:rPr lang="en-US" dirty="0"/>
              <a:t>Enough IP addresses – Low demand</a:t>
            </a:r>
          </a:p>
          <a:p>
            <a:pPr lvl="1"/>
            <a:r>
              <a:rPr lang="en-US" dirty="0"/>
              <a:t>/8 Networks were Assigned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How many /8 networks are in IPv4?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In /8 sub network, how many hosts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C00000"/>
                </a:solidFill>
              </a:rPr>
              <a:t>are available?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400125E-CDB2-1DC6-7AAD-69C3EFA8F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394" y="33709"/>
            <a:ext cx="3881634" cy="2010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57D45-0D22-4A9F-AEF1-70D9266CB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IPv4 Allocations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D63FE-E845-4705-AD67-ACE9AE6D1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3 February 2011 - primary address pool of the Internet, maintained by IANA, was exhausted.</a:t>
            </a:r>
          </a:p>
          <a:p>
            <a:pPr lvl="1"/>
            <a:r>
              <a:rPr lang="en-US" dirty="0"/>
              <a:t>Last 5 blocks (/8) where allocated to 5 RIRs</a:t>
            </a:r>
          </a:p>
          <a:p>
            <a:r>
              <a:rPr lang="en-US" dirty="0"/>
              <a:t>15 April 2011 – APNIC exhausted its regional pool (103.0.0.0/8)</a:t>
            </a:r>
          </a:p>
          <a:p>
            <a:pPr lvl="1"/>
            <a:r>
              <a:rPr lang="en-US" dirty="0"/>
              <a:t>Last IPv4 address blocks assigned to Sri Lankan ISP</a:t>
            </a:r>
          </a:p>
          <a:p>
            <a:pPr lvl="2"/>
            <a:r>
              <a:rPr lang="en-US" dirty="0"/>
              <a:t>103.1.176.0/22 – </a:t>
            </a:r>
            <a:r>
              <a:rPr lang="en-US" dirty="0" err="1"/>
              <a:t>LankaCom</a:t>
            </a:r>
            <a:r>
              <a:rPr lang="en-US" dirty="0"/>
              <a:t> 	</a:t>
            </a:r>
          </a:p>
          <a:p>
            <a:pPr lvl="2"/>
            <a:r>
              <a:rPr lang="en-US" dirty="0"/>
              <a:t>103.29.60.0/22 - </a:t>
            </a:r>
            <a:r>
              <a:rPr lang="en-US" dirty="0" err="1"/>
              <a:t>SchoolNet</a:t>
            </a:r>
            <a:endParaRPr lang="en-US" dirty="0"/>
          </a:p>
          <a:p>
            <a:pPr lvl="2"/>
            <a:r>
              <a:rPr lang="en-US" dirty="0"/>
              <a:t>103.2.148.0/22 – Dialog	</a:t>
            </a:r>
          </a:p>
          <a:p>
            <a:pPr lvl="2"/>
            <a:r>
              <a:rPr lang="en-US" dirty="0"/>
              <a:t>103.11.32.0/22 - ICTA</a:t>
            </a:r>
          </a:p>
          <a:p>
            <a:pPr lvl="2"/>
            <a:r>
              <a:rPr lang="en-US" dirty="0"/>
              <a:t>103.2.152.0/22 – </a:t>
            </a:r>
            <a:r>
              <a:rPr lang="en-US" dirty="0" err="1"/>
              <a:t>Mobitel</a:t>
            </a:r>
            <a:endParaRPr lang="en-US" dirty="0"/>
          </a:p>
          <a:p>
            <a:pPr lvl="2"/>
            <a:r>
              <a:rPr lang="en-US" dirty="0"/>
              <a:t>103.10.172.0/22 – </a:t>
            </a:r>
            <a:r>
              <a:rPr lang="en-US" dirty="0" err="1"/>
              <a:t>Wavecom</a:t>
            </a:r>
            <a:endParaRPr lang="en-US" dirty="0"/>
          </a:p>
          <a:p>
            <a:pPr lvl="2"/>
            <a:r>
              <a:rPr lang="en-US" dirty="0"/>
              <a:t>103.247.48.0/22 - Etisalat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C8AA-13E5-4869-A4B5-3A589B0F4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Surviving with IPv4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B155D-FEED-4515-A4C7-AB92B5C0B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Internet can survive with some technical implementations and Features of IPv4</a:t>
            </a:r>
          </a:p>
          <a:p>
            <a:pPr lvl="1"/>
            <a:r>
              <a:rPr lang="en-US" dirty="0"/>
              <a:t>Network Address Translation (NAT) + Private IP address block of Ipv4</a:t>
            </a:r>
          </a:p>
          <a:p>
            <a:pPr lvl="2"/>
            <a:r>
              <a:rPr lang="en-US" dirty="0"/>
              <a:t>NAT allows 'One to Many' address allocations</a:t>
            </a:r>
          </a:p>
          <a:p>
            <a:pPr lvl="1"/>
            <a:r>
              <a:rPr lang="en-US" dirty="0"/>
              <a:t>Private IP ranges</a:t>
            </a:r>
          </a:p>
          <a:p>
            <a:pPr lvl="1"/>
            <a:r>
              <a:rPr lang="en-US" dirty="0"/>
              <a:t>Proxy servers</a:t>
            </a:r>
          </a:p>
          <a:p>
            <a:pPr lvl="1"/>
            <a:r>
              <a:rPr lang="en-US" dirty="0"/>
              <a:t>Allows Web access with private IP addresses</a:t>
            </a:r>
          </a:p>
          <a:p>
            <a:pPr lvl="1"/>
            <a:r>
              <a:rPr lang="en-US" dirty="0"/>
              <a:t>Name based virtual web hosting</a:t>
            </a:r>
          </a:p>
          <a:p>
            <a:pPr lvl="1"/>
            <a:r>
              <a:rPr lang="en-US" dirty="0"/>
              <a:t>Network renumbering to reclaim large blocks of address space allocated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icture 238"/>
          <p:cNvPicPr/>
          <p:nvPr/>
        </p:nvPicPr>
        <p:blipFill>
          <a:blip r:embed="rId3"/>
          <a:stretch/>
        </p:blipFill>
        <p:spPr>
          <a:xfrm>
            <a:off x="0" y="1730026"/>
            <a:ext cx="5194570" cy="2773880"/>
          </a:xfrm>
          <a:prstGeom prst="rect">
            <a:avLst/>
          </a:prstGeom>
          <a:ln>
            <a:noFill/>
          </a:ln>
        </p:spPr>
      </p:pic>
      <p:pic>
        <p:nvPicPr>
          <p:cNvPr id="240" name="Picture 239"/>
          <p:cNvPicPr/>
          <p:nvPr/>
        </p:nvPicPr>
        <p:blipFill>
          <a:blip r:embed="rId4"/>
          <a:stretch/>
        </p:blipFill>
        <p:spPr>
          <a:xfrm>
            <a:off x="4737370" y="1437647"/>
            <a:ext cx="7316515" cy="2492328"/>
          </a:xfrm>
          <a:prstGeom prst="rect">
            <a:avLst/>
          </a:prstGeom>
          <a:ln>
            <a:noFill/>
          </a:ln>
        </p:spPr>
      </p:pic>
      <p:pic>
        <p:nvPicPr>
          <p:cNvPr id="241" name="Picture 240"/>
          <p:cNvPicPr/>
          <p:nvPr/>
        </p:nvPicPr>
        <p:blipFill>
          <a:blip r:embed="rId5"/>
          <a:stretch/>
        </p:blipFill>
        <p:spPr>
          <a:xfrm>
            <a:off x="2540048" y="4824309"/>
            <a:ext cx="8639371" cy="596044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1990800" y="6544292"/>
            <a:ext cx="7587042" cy="31347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847" tIns="70968" rIns="108847" bIns="54423">
            <a:noAutofit/>
          </a:bodyPr>
          <a:lstStyle/>
          <a:p>
            <a:pPr>
              <a:lnSpc>
                <a:spcPct val="94000"/>
              </a:lnSpc>
              <a:tabLst>
                <a:tab pos="0" algn="l"/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  <a:tab pos="11058754" algn="l"/>
                <a:tab pos="11611691" algn="l"/>
                <a:tab pos="12164629" algn="l"/>
                <a:tab pos="12717567" algn="l"/>
              </a:tabLst>
            </a:pPr>
            <a:r>
              <a:rPr lang="en-US" sz="1633" spc="-1">
                <a:solidFill>
                  <a:srgbClr val="000000"/>
                </a:solidFill>
                <a:latin typeface="Arial"/>
                <a:ea typeface="DejaVu Sans"/>
              </a:rPr>
              <a:t>http://www-public.int-evry.fr/~maigron/RIR_Stats/index.html</a:t>
            </a:r>
            <a:endParaRPr lang="en-US" sz="1633" spc="-1"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11AE2-0AC2-4157-91A1-35C876036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Allocation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dur="indefinite" fill="hold">
                      <p:stCondLst>
                        <p:cond delay="indefinite"/>
                      </p:stCondLst>
                      <p:childTnLst>
                        <p:par>
                          <p:cTn id="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dur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608449" y="313478"/>
            <a:ext cx="10969994" cy="10623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0056" rIns="0" bIns="0" anchor="ctr">
            <a:noAutofit/>
          </a:bodyPr>
          <a:lstStyle/>
          <a:p>
            <a:pPr>
              <a:lnSpc>
                <a:spcPct val="94000"/>
              </a:lnSpc>
              <a:tabLst>
                <a:tab pos="0" algn="l"/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  <a:tab pos="11058754" algn="l"/>
                <a:tab pos="11611691" algn="l"/>
                <a:tab pos="12164629" algn="l"/>
                <a:tab pos="12717567" algn="l"/>
              </a:tabLst>
            </a:pPr>
            <a:endParaRPr lang="en-US" sz="4838" spc="-1" dirty="0"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2DC93-6F79-4585-BC1A-878256F9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Private IP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0232D-E504-4CD1-8A4E-1EFC2EE2A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10.0.0.0/8</a:t>
            </a:r>
          </a:p>
          <a:p>
            <a:r>
              <a:rPr lang="en-US" dirty="0"/>
              <a:t>172.16.0.0/12</a:t>
            </a:r>
          </a:p>
          <a:p>
            <a:r>
              <a:rPr lang="en-US" dirty="0"/>
              <a:t>192.168.0.0/16</a:t>
            </a:r>
          </a:p>
          <a:p>
            <a:r>
              <a:rPr lang="en-US" dirty="0"/>
              <a:t>Those are used in many networks but </a:t>
            </a:r>
          </a:p>
          <a:p>
            <a:pPr lvl="1"/>
            <a:r>
              <a:rPr lang="en-US" dirty="0"/>
              <a:t>No route on the Internet</a:t>
            </a:r>
          </a:p>
          <a:p>
            <a:pPr lvl="1"/>
            <a:r>
              <a:rPr lang="en-US" dirty="0"/>
              <a:t>No visibility to outside ( X-forwarded for )</a:t>
            </a:r>
          </a:p>
          <a:p>
            <a:pPr lvl="1"/>
            <a:r>
              <a:rPr lang="en-US" dirty="0"/>
              <a:t>Users still can access web, use skype, provide services to others with NAT, Port forwarding, Proxies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2"/>
          <p:cNvSpPr/>
          <p:nvPr/>
        </p:nvSpPr>
        <p:spPr>
          <a:xfrm>
            <a:off x="608449" y="1603963"/>
            <a:ext cx="10969994" cy="4525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9171" rIns="0" bIns="0">
            <a:normAutofit/>
          </a:bodyPr>
          <a:lstStyle/>
          <a:p>
            <a:pPr marL="1044051" indent="-381396">
              <a:lnSpc>
                <a:spcPct val="94000"/>
              </a:lnSpc>
              <a:spcAft>
                <a:spcPts val="1375"/>
              </a:spcAft>
              <a:tabLst>
                <a:tab pos="0" algn="l"/>
              </a:tabLst>
            </a:pPr>
            <a:endParaRPr lang="en-US" sz="2903" spc="-1" dirty="0"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E0656-4F10-496B-B838-C737EFA6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Can't go with v4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C3F42-0B60-42BE-8B85-E51E3871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too OLD [RFC 791 September 1981] to cater New Requirements</a:t>
            </a:r>
          </a:p>
          <a:p>
            <a:pPr lvl="1"/>
            <a:r>
              <a:rPr lang="en-US" dirty="0"/>
              <a:t>Mobility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Multi-casting</a:t>
            </a:r>
          </a:p>
          <a:p>
            <a:r>
              <a:rPr lang="en-US" dirty="0"/>
              <a:t>There were no such requirements when IPv4 was in design stage</a:t>
            </a:r>
          </a:p>
          <a:p>
            <a:pPr lvl="1"/>
            <a:r>
              <a:rPr lang="en-US" dirty="0"/>
              <a:t>Officially published with RFC 791 in September 1981</a:t>
            </a:r>
          </a:p>
          <a:p>
            <a:endParaRPr lang="en-US" dirty="0"/>
          </a:p>
        </p:txBody>
      </p:sp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E3F0AA2-5C9A-4567-9512-636379266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047" y="4596457"/>
            <a:ext cx="4862209" cy="15964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2"/>
          <p:cNvSpPr/>
          <p:nvPr/>
        </p:nvSpPr>
        <p:spPr>
          <a:xfrm>
            <a:off x="608449" y="1603528"/>
            <a:ext cx="10450143" cy="44783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9171" rIns="0" bIns="0">
            <a:normAutofit/>
          </a:bodyPr>
          <a:lstStyle/>
          <a:p>
            <a:pPr marL="512447" indent="-385315">
              <a:lnSpc>
                <a:spcPct val="94000"/>
              </a:lnSpc>
              <a:spcAft>
                <a:spcPts val="172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512447" algn="l"/>
                <a:tab pos="648722" algn="l"/>
                <a:tab pos="1201660" algn="l"/>
                <a:tab pos="1754598" algn="l"/>
                <a:tab pos="2307535" algn="l"/>
                <a:tab pos="2860473" algn="l"/>
                <a:tab pos="3413411" algn="l"/>
                <a:tab pos="3966348" algn="l"/>
                <a:tab pos="4519286" algn="l"/>
                <a:tab pos="5072224" algn="l"/>
                <a:tab pos="5625161" algn="l"/>
                <a:tab pos="6178099" algn="l"/>
                <a:tab pos="6731037" algn="l"/>
                <a:tab pos="7283974" algn="l"/>
                <a:tab pos="7836912" algn="l"/>
                <a:tab pos="8389850" algn="l"/>
                <a:tab pos="8942787" algn="l"/>
                <a:tab pos="9495725" algn="l"/>
                <a:tab pos="10048663" algn="l"/>
                <a:tab pos="10601600" algn="l"/>
                <a:tab pos="11154538" algn="l"/>
                <a:tab pos="11611691" algn="l"/>
                <a:tab pos="12164629" algn="l"/>
                <a:tab pos="12717567" algn="l"/>
              </a:tabLst>
            </a:pPr>
            <a:endParaRPr lang="en-US" sz="2903" spc="-1" dirty="0"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39296-1A8B-4F3B-879B-453137C1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Can't Go with V4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EFB9F63-4F2C-4EE7-86DE-C36B332BC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316" y="4704264"/>
            <a:ext cx="5852160" cy="18074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D9198-06DA-41CE-98AC-C0E13E59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0574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Internet Protocol Security (</a:t>
            </a:r>
            <a:r>
              <a:rPr lang="en-US" dirty="0" err="1"/>
              <a:t>IPSec</a:t>
            </a:r>
            <a:r>
              <a:rPr lang="en-US" dirty="0"/>
              <a:t>) provides security for IPv4 packets</a:t>
            </a:r>
          </a:p>
          <a:p>
            <a:pPr lvl="1"/>
            <a:r>
              <a:rPr lang="en-US" dirty="0"/>
              <a:t>Originally defined in RFC 1825 (1995) and RFC 1829 (1998)</a:t>
            </a:r>
          </a:p>
          <a:p>
            <a:pPr lvl="1"/>
            <a:r>
              <a:rPr lang="en-US" dirty="0"/>
              <a:t>New design defined with RFC 4301 (2005)</a:t>
            </a:r>
          </a:p>
          <a:p>
            <a:r>
              <a:rPr lang="en-US" dirty="0"/>
              <a:t>There were other security implementations at higher layers, But need application layer support</a:t>
            </a:r>
          </a:p>
          <a:p>
            <a:pPr lvl="1"/>
            <a:r>
              <a:rPr lang="en-US" dirty="0"/>
              <a:t>SSL, TLS</a:t>
            </a:r>
          </a:p>
          <a:p>
            <a:pPr lvl="1"/>
            <a:r>
              <a:rPr lang="en-US" dirty="0"/>
              <a:t>Applications did not need to be specifically designed to use IPsec</a:t>
            </a:r>
          </a:p>
          <a:p>
            <a:pPr lvl="1"/>
            <a:r>
              <a:rPr lang="en-US" dirty="0"/>
              <a:t>But..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IPSec</a:t>
            </a:r>
            <a:r>
              <a:rPr lang="en-US" dirty="0"/>
              <a:t>) is NOT built-in and optional</a:t>
            </a:r>
          </a:p>
          <a:p>
            <a:pPr lvl="2"/>
            <a:r>
              <a:rPr lang="en-US" dirty="0"/>
              <a:t>Many </a:t>
            </a:r>
            <a:r>
              <a:rPr lang="en-US" dirty="0" err="1"/>
              <a:t>IPSec</a:t>
            </a:r>
            <a:r>
              <a:rPr lang="en-US" dirty="0"/>
              <a:t> implementations are proprietary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3376D-B225-436F-8DB8-2AEA99F0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Can't Go with IPv4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DB9A7-4475-4C0F-8458-DE37C5FD6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with </a:t>
            </a:r>
            <a:r>
              <a:rPr lang="en-US" dirty="0" err="1"/>
              <a:t>NATing</a:t>
            </a:r>
            <a:endParaRPr lang="en-US" dirty="0"/>
          </a:p>
          <a:p>
            <a:pPr lvl="1"/>
            <a:r>
              <a:rPr lang="en-US" dirty="0"/>
              <a:t>No End-to-end transparency</a:t>
            </a:r>
          </a:p>
          <a:p>
            <a:pPr lvl="1"/>
            <a:r>
              <a:rPr lang="en-US" dirty="0"/>
              <a:t>Network management issues with private address</a:t>
            </a:r>
          </a:p>
          <a:p>
            <a:r>
              <a:rPr lang="en-US" dirty="0"/>
              <a:t>Routing table issues</a:t>
            </a:r>
          </a:p>
          <a:p>
            <a:r>
              <a:rPr lang="en-US" dirty="0"/>
              <a:t>High demand for IP address</a:t>
            </a:r>
          </a:p>
          <a:p>
            <a:r>
              <a:rPr lang="en-US" dirty="0"/>
              <a:t>Always live devices needs real IPs</a:t>
            </a:r>
          </a:p>
          <a:p>
            <a:pPr lvl="1"/>
            <a:r>
              <a:rPr lang="en-US" dirty="0"/>
              <a:t>DSL, ADSL</a:t>
            </a:r>
          </a:p>
          <a:p>
            <a:pPr lvl="1"/>
            <a:r>
              <a:rPr lang="en-US" dirty="0"/>
              <a:t>IANA, was exhausted on 3 February 2011 after releasing last blocks for Ips allocated to 5 RIR</a:t>
            </a:r>
          </a:p>
          <a:p>
            <a:pPr lvl="1"/>
            <a:r>
              <a:rPr lang="en-US" dirty="0"/>
              <a:t>APNIC was the first RIR to exhaust its regional pool on 15 April 2011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252"/>
          <p:cNvPicPr/>
          <p:nvPr/>
        </p:nvPicPr>
        <p:blipFill rotWithShape="1">
          <a:blip r:embed="rId3"/>
          <a:srcRect l="118" t="12257" r="5532" b="19636"/>
          <a:stretch/>
        </p:blipFill>
        <p:spPr>
          <a:xfrm>
            <a:off x="1734738" y="2033081"/>
            <a:ext cx="7710820" cy="3745149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6CC7-ACE1-4985-8211-43C7A4646A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Design Goals</a:t>
            </a:r>
          </a:p>
          <a:p>
            <a:pPr lvl="1"/>
            <a:r>
              <a:rPr lang="en-US" dirty="0"/>
              <a:t>More Address Space</a:t>
            </a:r>
          </a:p>
          <a:p>
            <a:pPr lvl="1"/>
            <a:r>
              <a:rPr lang="en-US" dirty="0"/>
              <a:t>Routing Efficiency </a:t>
            </a:r>
          </a:p>
          <a:p>
            <a:pPr lvl="1"/>
            <a:r>
              <a:rPr lang="en-US" dirty="0"/>
              <a:t>Support QoS</a:t>
            </a:r>
          </a:p>
          <a:p>
            <a:pPr lvl="1"/>
            <a:r>
              <a:rPr lang="en-US" dirty="0"/>
              <a:t>Built In </a:t>
            </a:r>
          </a:p>
          <a:p>
            <a:pPr lvl="2"/>
            <a:r>
              <a:rPr lang="en-US" dirty="0"/>
              <a:t>Security</a:t>
            </a:r>
          </a:p>
          <a:p>
            <a:pPr lvl="2"/>
            <a:r>
              <a:rPr lang="en-US" dirty="0"/>
              <a:t>Mobility</a:t>
            </a:r>
          </a:p>
          <a:p>
            <a:pPr lvl="2"/>
            <a:r>
              <a:rPr lang="en-US" dirty="0"/>
              <a:t>Extensibility </a:t>
            </a:r>
          </a:p>
          <a:p>
            <a:pPr lvl="1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3F5984-403C-4541-B039-A076246560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IETF started working on a new Protocol from 1994</a:t>
            </a:r>
          </a:p>
          <a:p>
            <a:r>
              <a:rPr lang="en-US" sz="2400" dirty="0"/>
              <a:t>Basic protocol (RFC 2460) - December 1998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Basic socket API (RFC 2553) – 1999</a:t>
            </a:r>
          </a:p>
          <a:p>
            <a:r>
              <a:rPr lang="en-US" sz="2400" dirty="0"/>
              <a:t>DHCPv6 (RFC 3315) – 2003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160A0-2B36-466C-B649-98803C1F7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IP Protocol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276FB-8E92-42C7-AA46-FD2B10810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F75AE-BC9F-409D-A5F0-BF36D5FF2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by the Internet Engineering Task Force (IETF)</a:t>
            </a:r>
          </a:p>
          <a:p>
            <a:r>
              <a:rPr lang="en-US" dirty="0"/>
              <a:t>Defined in RFC 2460 Dec 1998</a:t>
            </a:r>
          </a:p>
          <a:p>
            <a:r>
              <a:rPr lang="en-US" dirty="0"/>
              <a:t>IPv5 – Internet Streaming Protocol (1979) was assigned the version 5 by IANA (RFC 1700)</a:t>
            </a:r>
          </a:p>
          <a:p>
            <a:r>
              <a:rPr lang="en-US" dirty="0"/>
              <a:t>The new version of Internet Protocol received the version number 6 → IPv6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95D8-D74D-F9AF-11B0-5B12E44E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these Addresses are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1C47A-3E40-2E0D-5111-5460C40F6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 link layer – MAC addressing </a:t>
            </a:r>
          </a:p>
          <a:p>
            <a:r>
              <a:rPr lang="en-US" sz="2400" dirty="0"/>
              <a:t>Network layer – IP addressing (IPv4/IPv6 with domain specific addressing for human readability)</a:t>
            </a:r>
          </a:p>
          <a:p>
            <a:pPr lvl="1"/>
            <a:r>
              <a:rPr lang="en-US" sz="2000" dirty="0" err="1"/>
              <a:t>E.g</a:t>
            </a:r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www.nsbm.ac.lk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 52.21.238.111</a:t>
            </a:r>
          </a:p>
          <a:p>
            <a:r>
              <a:rPr lang="en-US" sz="2400" dirty="0"/>
              <a:t>Transport layer – Port addressing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FE4E1-7E02-370F-C5F9-2D14BA94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359CCB6-294D-E134-6ADF-EF4AE23C7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6953" y="3790390"/>
            <a:ext cx="6595247" cy="3152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13318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260"/>
          <p:cNvPicPr/>
          <p:nvPr/>
        </p:nvPicPr>
        <p:blipFill>
          <a:blip r:embed="rId3"/>
          <a:stretch/>
        </p:blipFill>
        <p:spPr>
          <a:xfrm>
            <a:off x="4903535" y="3956791"/>
            <a:ext cx="7055436" cy="3134346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ED7E0A-F9E6-4404-89C3-73C55A89F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C7132-A1C3-45C4-B9C1-45389BFF4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820" y="1584439"/>
            <a:ext cx="10515600" cy="4351338"/>
          </a:xfrm>
        </p:spPr>
        <p:txBody>
          <a:bodyPr/>
          <a:lstStyle/>
          <a:p>
            <a:r>
              <a:rPr lang="en-US" dirty="0"/>
              <a:t>Uses 128 bits for address</a:t>
            </a:r>
          </a:p>
          <a:p>
            <a:pPr lvl="1"/>
            <a:r>
              <a:rPr lang="en-US" dirty="0"/>
              <a:t>Approximately 3.4x1038 addresses</a:t>
            </a:r>
          </a:p>
          <a:p>
            <a:pPr lvl="1"/>
            <a:r>
              <a:rPr lang="en-US" dirty="0"/>
              <a:t>Approximately 4.8x1028 addresses per person</a:t>
            </a:r>
          </a:p>
          <a:p>
            <a:r>
              <a:rPr lang="en-US" dirty="0"/>
              <a:t>128 bits long</a:t>
            </a:r>
          </a:p>
          <a:p>
            <a:pPr lvl="1"/>
            <a:r>
              <a:rPr lang="en-US" dirty="0"/>
              <a:t>Usually 64 bits of network, 64 bits for host</a:t>
            </a:r>
          </a:p>
          <a:p>
            <a:pPr lvl="1"/>
            <a:r>
              <a:rPr lang="en-US" dirty="0"/>
              <a:t>Multiple addresses for one host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2"/>
          <p:cNvSpPr/>
          <p:nvPr/>
        </p:nvSpPr>
        <p:spPr>
          <a:xfrm>
            <a:off x="5116004" y="356923"/>
            <a:ext cx="10361324" cy="41135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9282" tIns="53553" rIns="109282" bIns="53553">
            <a:normAutofit/>
          </a:bodyPr>
          <a:lstStyle/>
          <a:p>
            <a:pPr marL="400989" indent="-400553">
              <a:spcBef>
                <a:spcPts val="966"/>
              </a:spcBef>
              <a:buClr>
                <a:srgbClr val="000000"/>
              </a:buClr>
              <a:buFont typeface="Arial"/>
              <a:buChar char="•"/>
              <a:tabLst>
                <a:tab pos="400989" algn="l"/>
                <a:tab pos="537264" algn="l"/>
                <a:tab pos="1090202" algn="l"/>
                <a:tab pos="1643139" algn="l"/>
                <a:tab pos="2196077" algn="l"/>
                <a:tab pos="2749015" algn="l"/>
                <a:tab pos="3301952" algn="l"/>
                <a:tab pos="3854890" algn="l"/>
                <a:tab pos="4407828" algn="l"/>
                <a:tab pos="4960765" algn="l"/>
                <a:tab pos="5513703" algn="l"/>
                <a:tab pos="6066641" algn="l"/>
                <a:tab pos="6619578" algn="l"/>
                <a:tab pos="7172516" algn="l"/>
                <a:tab pos="7725454" algn="l"/>
                <a:tab pos="8278391" algn="l"/>
                <a:tab pos="8831329" algn="l"/>
                <a:tab pos="9384267" algn="l"/>
                <a:tab pos="9937204" algn="l"/>
                <a:tab pos="10490142" algn="l"/>
                <a:tab pos="11043080" algn="l"/>
                <a:tab pos="11058754" algn="l"/>
                <a:tab pos="11611691" algn="l"/>
                <a:tab pos="12164629" algn="l"/>
                <a:tab pos="12717567" algn="l"/>
              </a:tabLst>
            </a:pPr>
            <a:endParaRPr lang="en-US" sz="2903" spc="-1" dirty="0"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068C3-6B4F-4442-B693-399F9940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Address Representation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61F5C-E8A7-4778-BDE3-48BBD46E2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 Version 6 Addressing Architecture RFC 4291</a:t>
            </a:r>
          </a:p>
          <a:p>
            <a:r>
              <a:rPr lang="en-US" dirty="0"/>
              <a:t>All addresses are 128 bits</a:t>
            </a:r>
          </a:p>
          <a:p>
            <a:r>
              <a:rPr lang="en-US" dirty="0"/>
              <a:t>Write as sequence of eight sets of four hex digits (16 bits each) separated by colons</a:t>
            </a:r>
          </a:p>
          <a:p>
            <a:pPr lvl="1"/>
            <a:r>
              <a:rPr lang="en-US" dirty="0"/>
              <a:t>Leading zeros in group may be omitted</a:t>
            </a:r>
          </a:p>
          <a:p>
            <a:pPr lvl="1"/>
            <a:r>
              <a:rPr lang="en-US" dirty="0"/>
              <a:t>Contiguous all-zero groups may be replaced by “::”</a:t>
            </a:r>
          </a:p>
          <a:p>
            <a:pPr lvl="1"/>
            <a:r>
              <a:rPr lang="en-US" dirty="0"/>
              <a:t>Only one such group can be replaced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586679" y="227707"/>
            <a:ext cx="10361324" cy="143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9282" tIns="53553" rIns="109282" bIns="53553" anchor="ctr">
            <a:noAutofit/>
          </a:bodyPr>
          <a:lstStyle/>
          <a:p>
            <a:pPr>
              <a:tabLst>
                <a:tab pos="0" algn="l"/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  <a:tab pos="11058754" algn="l"/>
                <a:tab pos="11611691" algn="l"/>
                <a:tab pos="12164629" algn="l"/>
                <a:tab pos="12717567" algn="l"/>
              </a:tabLst>
            </a:pPr>
            <a:endParaRPr lang="en-US" sz="4838" spc="-1" dirty="0"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1C97A-798C-45DE-9316-74231AE63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Writing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7E2C8-BCF4-4F0F-BFBD-34B80F5D3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820" y="1658387"/>
            <a:ext cx="10515600" cy="4351338"/>
          </a:xfrm>
        </p:spPr>
        <p:txBody>
          <a:bodyPr/>
          <a:lstStyle/>
          <a:p>
            <a:r>
              <a:rPr lang="en-US" dirty="0"/>
              <a:t>Consider</a:t>
            </a:r>
          </a:p>
          <a:p>
            <a:pPr lvl="1"/>
            <a:r>
              <a:rPr lang="en-US" dirty="0"/>
              <a:t>3ffe:3700:0200:00ff:0000:0000:0000:0001</a:t>
            </a:r>
          </a:p>
          <a:p>
            <a:r>
              <a:rPr lang="en-US" dirty="0"/>
              <a:t>Omit the leading zeros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3ffe:3700:0200:00ff:0000:0000:0000:0001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This can be written as 3ffe:3700:200:ff:0:0:0:1</a:t>
            </a:r>
          </a:p>
          <a:p>
            <a:r>
              <a:rPr lang="en-US" dirty="0"/>
              <a:t>Contiguous all-zero groups may be replaced by “::”</a:t>
            </a:r>
          </a:p>
          <a:p>
            <a:pPr lvl="1"/>
            <a:r>
              <a:rPr lang="en-US" dirty="0"/>
              <a:t>3ffe:3700:200:ff::1</a:t>
            </a:r>
          </a:p>
          <a:p>
            <a:r>
              <a:rPr lang="en-US" dirty="0"/>
              <a:t>All three reduction methods are used here.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2304F3-6A01-41D9-8E89-C8858A227802}"/>
                  </a:ext>
                </a:extLst>
              </p14:cNvPr>
              <p14:cNvContentPartPr/>
              <p14:nvPr/>
            </p14:nvContentPartPr>
            <p14:xfrm>
              <a:off x="6361767" y="2772245"/>
              <a:ext cx="136440" cy="18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2304F3-6A01-41D9-8E89-C8858A2278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2127" y="2592245"/>
                <a:ext cx="31608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5FF85CB-39F4-4367-A55E-69A9A4BB8961}"/>
                  </a:ext>
                </a:extLst>
              </p14:cNvPr>
              <p14:cNvContentPartPr/>
              <p14:nvPr/>
            </p14:nvContentPartPr>
            <p14:xfrm>
              <a:off x="7227567" y="2762525"/>
              <a:ext cx="23652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5FF85CB-39F4-4367-A55E-69A9A4BB89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7927" y="2582885"/>
                <a:ext cx="4161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E9AB52-551C-41DE-9226-8608EA7166D2}"/>
                  </a:ext>
                </a:extLst>
              </p14:cNvPr>
              <p14:cNvContentPartPr/>
              <p14:nvPr/>
            </p14:nvContentPartPr>
            <p14:xfrm>
              <a:off x="7898607" y="2801765"/>
              <a:ext cx="3927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E9AB52-551C-41DE-9226-8608EA7166D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08607" y="2621765"/>
                <a:ext cx="5724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84C7B0-70EB-4D43-8CA5-9CE87F829E68}"/>
                  </a:ext>
                </a:extLst>
              </p14:cNvPr>
              <p14:cNvContentPartPr/>
              <p14:nvPr/>
            </p14:nvContentPartPr>
            <p14:xfrm>
              <a:off x="8677287" y="2801765"/>
              <a:ext cx="45684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84C7B0-70EB-4D43-8CA5-9CE87F829E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87287" y="2621765"/>
                <a:ext cx="6364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2299036-1220-4B50-8C8C-40A245AC7035}"/>
                  </a:ext>
                </a:extLst>
              </p14:cNvPr>
              <p14:cNvContentPartPr/>
              <p14:nvPr/>
            </p14:nvContentPartPr>
            <p14:xfrm>
              <a:off x="9513567" y="2801765"/>
              <a:ext cx="42732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2299036-1220-4B50-8C8C-40A245AC70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23567" y="2621765"/>
                <a:ext cx="6069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B591BA2-5CB4-4514-8F64-E2851401FA49}"/>
                  </a:ext>
                </a:extLst>
              </p14:cNvPr>
              <p14:cNvContentPartPr/>
              <p14:nvPr/>
            </p14:nvContentPartPr>
            <p14:xfrm>
              <a:off x="10359567" y="2752805"/>
              <a:ext cx="41508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B591BA2-5CB4-4514-8F64-E2851401FA4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69927" y="2573165"/>
                <a:ext cx="5947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06782B3-E60F-440A-9FBA-01D18EAB21CF}"/>
                  </a:ext>
                </a:extLst>
              </p14:cNvPr>
              <p14:cNvContentPartPr/>
              <p14:nvPr/>
            </p14:nvContentPartPr>
            <p14:xfrm>
              <a:off x="6750927" y="3278045"/>
              <a:ext cx="693720" cy="10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06782B3-E60F-440A-9FBA-01D18EAB21C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61287" y="3098405"/>
                <a:ext cx="873360" cy="370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 263"/>
          <p:cNvPicPr/>
          <p:nvPr/>
        </p:nvPicPr>
        <p:blipFill>
          <a:blip r:embed="rId3"/>
          <a:stretch/>
        </p:blipFill>
        <p:spPr>
          <a:xfrm>
            <a:off x="9187032" y="1405408"/>
            <a:ext cx="2890965" cy="1416312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4"/>
          <a:stretch/>
        </p:blipFill>
        <p:spPr>
          <a:xfrm>
            <a:off x="9169616" y="2951898"/>
            <a:ext cx="2925796" cy="1512968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5"/>
          <a:stretch/>
        </p:blipFill>
        <p:spPr>
          <a:xfrm>
            <a:off x="9187032" y="4595044"/>
            <a:ext cx="2833494" cy="1433727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075DC-31DC-4A6A-AE8B-978FDD6A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IPv6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95BC1-B9E8-4009-ACB5-E5DCA72E6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580" y="1412524"/>
            <a:ext cx="8269692" cy="4351338"/>
          </a:xfrm>
        </p:spPr>
        <p:txBody>
          <a:bodyPr/>
          <a:lstStyle/>
          <a:p>
            <a:r>
              <a:rPr lang="en-US" dirty="0"/>
              <a:t>Like IPv4…</a:t>
            </a:r>
          </a:p>
          <a:p>
            <a:r>
              <a:rPr lang="en-US" dirty="0"/>
              <a:t>Unicast</a:t>
            </a:r>
          </a:p>
          <a:p>
            <a:pPr lvl="1"/>
            <a:r>
              <a:rPr lang="en-US" dirty="0"/>
              <a:t>packets delivered to the (one) addressed interface</a:t>
            </a:r>
          </a:p>
          <a:p>
            <a:r>
              <a:rPr lang="en-US" dirty="0"/>
              <a:t>Multicast</a:t>
            </a:r>
          </a:p>
          <a:p>
            <a:pPr lvl="1"/>
            <a:r>
              <a:rPr lang="en-US" dirty="0"/>
              <a:t>Packets delivered to all interfaces with that address</a:t>
            </a:r>
          </a:p>
          <a:p>
            <a:r>
              <a:rPr lang="en-US" dirty="0"/>
              <a:t>Anycast:  </a:t>
            </a:r>
          </a:p>
          <a:p>
            <a:pPr lvl="1"/>
            <a:r>
              <a:rPr lang="en-US" dirty="0"/>
              <a:t>delivered to one (the "nearest“) of the interfaces identified by that address.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774331" y="293886"/>
            <a:ext cx="10361324" cy="1143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9282" tIns="53553" rIns="109282" bIns="53553" anchor="ctr">
            <a:noAutofit/>
          </a:bodyPr>
          <a:lstStyle/>
          <a:p>
            <a:pPr>
              <a:tabLst>
                <a:tab pos="0" algn="l"/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  <a:tab pos="11058754" algn="l"/>
                <a:tab pos="11611691" algn="l"/>
                <a:tab pos="12164629" algn="l"/>
                <a:tab pos="12717567" algn="l"/>
              </a:tabLst>
            </a:pPr>
            <a:endParaRPr lang="en-US" sz="4838" spc="-1" dirty="0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913655" y="1981443"/>
            <a:ext cx="10361324" cy="41135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9282" tIns="53553" rIns="109282" bIns="53553">
            <a:normAutofit/>
          </a:bodyPr>
          <a:lstStyle/>
          <a:p>
            <a:pPr marL="400989" indent="-400553">
              <a:spcBef>
                <a:spcPts val="966"/>
              </a:spcBef>
              <a:buClr>
                <a:srgbClr val="000000"/>
              </a:buClr>
              <a:buFont typeface="Arial"/>
              <a:buChar char="•"/>
              <a:tabLst>
                <a:tab pos="400989" algn="l"/>
                <a:tab pos="537264" algn="l"/>
                <a:tab pos="1090202" algn="l"/>
                <a:tab pos="1643139" algn="l"/>
                <a:tab pos="2196077" algn="l"/>
                <a:tab pos="2749015" algn="l"/>
                <a:tab pos="3301952" algn="l"/>
                <a:tab pos="3854890" algn="l"/>
                <a:tab pos="4407828" algn="l"/>
                <a:tab pos="4960765" algn="l"/>
                <a:tab pos="5513703" algn="l"/>
                <a:tab pos="6066641" algn="l"/>
                <a:tab pos="6619578" algn="l"/>
                <a:tab pos="7172516" algn="l"/>
                <a:tab pos="7725454" algn="l"/>
                <a:tab pos="8278391" algn="l"/>
                <a:tab pos="8831329" algn="l"/>
                <a:tab pos="9384267" algn="l"/>
                <a:tab pos="9937204" algn="l"/>
                <a:tab pos="10490142" algn="l"/>
                <a:tab pos="11043080" algn="l"/>
                <a:tab pos="11058754" algn="l"/>
                <a:tab pos="11611691" algn="l"/>
                <a:tab pos="12164629" algn="l"/>
                <a:tab pos="12717567" algn="l"/>
              </a:tabLst>
            </a:pPr>
            <a:endParaRPr lang="en-US" sz="3386" spc="-1" dirty="0"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DBB7F-BDD7-43BD-A46B-F6C307B7D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not in IPv6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77B29-9CA5-48F8-8139-B3B15F514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  <a:p>
            <a:pPr lvl="1"/>
            <a:r>
              <a:rPr lang="en-US" dirty="0"/>
              <a:t>There is no broadcast in IPv6.</a:t>
            </a:r>
          </a:p>
          <a:p>
            <a:pPr lvl="1"/>
            <a:r>
              <a:rPr lang="en-US" dirty="0"/>
              <a:t>This functionality is taken over by multicast.</a:t>
            </a:r>
          </a:p>
          <a:p>
            <a:r>
              <a:rPr lang="en-US" dirty="0"/>
              <a:t>A consequence of this is that the all 0’s and all 1’s addresses are legal.</a:t>
            </a:r>
          </a:p>
          <a:p>
            <a:pPr lvl="1"/>
            <a:r>
              <a:rPr lang="en-US" dirty="0"/>
              <a:t>There are others also we will see later.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04AF-A6D9-3ABC-CA69-68261A94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Advancement of IPv6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4BA09-AE8C-B6DF-C076-FE523FDE0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IP Addresses</a:t>
            </a:r>
          </a:p>
          <a:p>
            <a:pPr lvl="1"/>
            <a:r>
              <a:rPr lang="en-US" dirty="0"/>
              <a:t>2^128 = 2^8 x (2^10)^12 </a:t>
            </a:r>
            <a:r>
              <a:rPr lang="en-US" dirty="0">
                <a:sym typeface="Wingdings" panose="05000000000000000000" pitchFamily="2" charset="2"/>
              </a:rPr>
              <a:t> 265x(1000)^12 2.56x10</a:t>
            </a:r>
            <a:r>
              <a:rPr lang="en-US" baseline="30000" dirty="0">
                <a:sym typeface="Wingdings" panose="05000000000000000000" pitchFamily="2" charset="2"/>
              </a:rPr>
              <a:t>38</a:t>
            </a:r>
            <a:endParaRPr lang="en-US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C13E1-5077-3D4B-1479-9523B6AF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8B187-CF94-F39B-36BA-07954576E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47" y="2792675"/>
            <a:ext cx="7171041" cy="1272650"/>
          </a:xfrm>
          <a:custGeom>
            <a:avLst/>
            <a:gdLst>
              <a:gd name="connsiteX0" fmla="*/ 0 w 7171041"/>
              <a:gd name="connsiteY0" fmla="*/ 0 h 1272650"/>
              <a:gd name="connsiteX1" fmla="*/ 741008 w 7171041"/>
              <a:gd name="connsiteY1" fmla="*/ 0 h 1272650"/>
              <a:gd name="connsiteX2" fmla="*/ 1482015 w 7171041"/>
              <a:gd name="connsiteY2" fmla="*/ 0 h 1272650"/>
              <a:gd name="connsiteX3" fmla="*/ 2223023 w 7171041"/>
              <a:gd name="connsiteY3" fmla="*/ 0 h 1272650"/>
              <a:gd name="connsiteX4" fmla="*/ 2964030 w 7171041"/>
              <a:gd name="connsiteY4" fmla="*/ 0 h 1272650"/>
              <a:gd name="connsiteX5" fmla="*/ 3418196 w 7171041"/>
              <a:gd name="connsiteY5" fmla="*/ 0 h 1272650"/>
              <a:gd name="connsiteX6" fmla="*/ 3872362 w 7171041"/>
              <a:gd name="connsiteY6" fmla="*/ 0 h 1272650"/>
              <a:gd name="connsiteX7" fmla="*/ 4398238 w 7171041"/>
              <a:gd name="connsiteY7" fmla="*/ 0 h 1272650"/>
              <a:gd name="connsiteX8" fmla="*/ 4995825 w 7171041"/>
              <a:gd name="connsiteY8" fmla="*/ 0 h 1272650"/>
              <a:gd name="connsiteX9" fmla="*/ 5593412 w 7171041"/>
              <a:gd name="connsiteY9" fmla="*/ 0 h 1272650"/>
              <a:gd name="connsiteX10" fmla="*/ 6334420 w 7171041"/>
              <a:gd name="connsiteY10" fmla="*/ 0 h 1272650"/>
              <a:gd name="connsiteX11" fmla="*/ 7171041 w 7171041"/>
              <a:gd name="connsiteY11" fmla="*/ 0 h 1272650"/>
              <a:gd name="connsiteX12" fmla="*/ 7171041 w 7171041"/>
              <a:gd name="connsiteY12" fmla="*/ 436943 h 1272650"/>
              <a:gd name="connsiteX13" fmla="*/ 7171041 w 7171041"/>
              <a:gd name="connsiteY13" fmla="*/ 873886 h 1272650"/>
              <a:gd name="connsiteX14" fmla="*/ 7171041 w 7171041"/>
              <a:gd name="connsiteY14" fmla="*/ 1272650 h 1272650"/>
              <a:gd name="connsiteX15" fmla="*/ 6430033 w 7171041"/>
              <a:gd name="connsiteY15" fmla="*/ 1272650 h 1272650"/>
              <a:gd name="connsiteX16" fmla="*/ 5904157 w 7171041"/>
              <a:gd name="connsiteY16" fmla="*/ 1272650 h 1272650"/>
              <a:gd name="connsiteX17" fmla="*/ 5449991 w 7171041"/>
              <a:gd name="connsiteY17" fmla="*/ 1272650 h 1272650"/>
              <a:gd name="connsiteX18" fmla="*/ 4852404 w 7171041"/>
              <a:gd name="connsiteY18" fmla="*/ 1272650 h 1272650"/>
              <a:gd name="connsiteX19" fmla="*/ 4469949 w 7171041"/>
              <a:gd name="connsiteY19" fmla="*/ 1272650 h 1272650"/>
              <a:gd name="connsiteX20" fmla="*/ 4087493 w 7171041"/>
              <a:gd name="connsiteY20" fmla="*/ 1272650 h 1272650"/>
              <a:gd name="connsiteX21" fmla="*/ 3561617 w 7171041"/>
              <a:gd name="connsiteY21" fmla="*/ 1272650 h 1272650"/>
              <a:gd name="connsiteX22" fmla="*/ 3035741 w 7171041"/>
              <a:gd name="connsiteY22" fmla="*/ 1272650 h 1272650"/>
              <a:gd name="connsiteX23" fmla="*/ 2366444 w 7171041"/>
              <a:gd name="connsiteY23" fmla="*/ 1272650 h 1272650"/>
              <a:gd name="connsiteX24" fmla="*/ 1912278 w 7171041"/>
              <a:gd name="connsiteY24" fmla="*/ 1272650 h 1272650"/>
              <a:gd name="connsiteX25" fmla="*/ 1529822 w 7171041"/>
              <a:gd name="connsiteY25" fmla="*/ 1272650 h 1272650"/>
              <a:gd name="connsiteX26" fmla="*/ 788815 w 7171041"/>
              <a:gd name="connsiteY26" fmla="*/ 1272650 h 1272650"/>
              <a:gd name="connsiteX27" fmla="*/ 0 w 7171041"/>
              <a:gd name="connsiteY27" fmla="*/ 1272650 h 1272650"/>
              <a:gd name="connsiteX28" fmla="*/ 0 w 7171041"/>
              <a:gd name="connsiteY28" fmla="*/ 835707 h 1272650"/>
              <a:gd name="connsiteX29" fmla="*/ 0 w 7171041"/>
              <a:gd name="connsiteY29" fmla="*/ 386037 h 1272650"/>
              <a:gd name="connsiteX30" fmla="*/ 0 w 7171041"/>
              <a:gd name="connsiteY30" fmla="*/ 0 h 127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171041" h="1272650" fill="none" extrusionOk="0">
                <a:moveTo>
                  <a:pt x="0" y="0"/>
                </a:moveTo>
                <a:cubicBezTo>
                  <a:pt x="245117" y="-26199"/>
                  <a:pt x="427264" y="12097"/>
                  <a:pt x="741008" y="0"/>
                </a:cubicBezTo>
                <a:cubicBezTo>
                  <a:pt x="1054752" y="-12097"/>
                  <a:pt x="1229008" y="69045"/>
                  <a:pt x="1482015" y="0"/>
                </a:cubicBezTo>
                <a:cubicBezTo>
                  <a:pt x="1735022" y="-69045"/>
                  <a:pt x="1940192" y="70855"/>
                  <a:pt x="2223023" y="0"/>
                </a:cubicBezTo>
                <a:cubicBezTo>
                  <a:pt x="2505854" y="-70855"/>
                  <a:pt x="2622862" y="30502"/>
                  <a:pt x="2964030" y="0"/>
                </a:cubicBezTo>
                <a:cubicBezTo>
                  <a:pt x="3305198" y="-30502"/>
                  <a:pt x="3217960" y="40655"/>
                  <a:pt x="3418196" y="0"/>
                </a:cubicBezTo>
                <a:cubicBezTo>
                  <a:pt x="3618432" y="-40655"/>
                  <a:pt x="3658698" y="13703"/>
                  <a:pt x="3872362" y="0"/>
                </a:cubicBezTo>
                <a:cubicBezTo>
                  <a:pt x="4086026" y="-13703"/>
                  <a:pt x="4258171" y="31858"/>
                  <a:pt x="4398238" y="0"/>
                </a:cubicBezTo>
                <a:cubicBezTo>
                  <a:pt x="4538305" y="-31858"/>
                  <a:pt x="4797724" y="63689"/>
                  <a:pt x="4995825" y="0"/>
                </a:cubicBezTo>
                <a:cubicBezTo>
                  <a:pt x="5193926" y="-63689"/>
                  <a:pt x="5366635" y="26653"/>
                  <a:pt x="5593412" y="0"/>
                </a:cubicBezTo>
                <a:cubicBezTo>
                  <a:pt x="5820189" y="-26653"/>
                  <a:pt x="6055848" y="3640"/>
                  <a:pt x="6334420" y="0"/>
                </a:cubicBezTo>
                <a:cubicBezTo>
                  <a:pt x="6612992" y="-3640"/>
                  <a:pt x="6785723" y="17799"/>
                  <a:pt x="7171041" y="0"/>
                </a:cubicBezTo>
                <a:cubicBezTo>
                  <a:pt x="7215062" y="143831"/>
                  <a:pt x="7141552" y="226060"/>
                  <a:pt x="7171041" y="436943"/>
                </a:cubicBezTo>
                <a:cubicBezTo>
                  <a:pt x="7200530" y="647826"/>
                  <a:pt x="7119677" y="708677"/>
                  <a:pt x="7171041" y="873886"/>
                </a:cubicBezTo>
                <a:cubicBezTo>
                  <a:pt x="7222405" y="1039095"/>
                  <a:pt x="7137564" y="1077241"/>
                  <a:pt x="7171041" y="1272650"/>
                </a:cubicBezTo>
                <a:cubicBezTo>
                  <a:pt x="6940255" y="1283312"/>
                  <a:pt x="6695529" y="1245110"/>
                  <a:pt x="6430033" y="1272650"/>
                </a:cubicBezTo>
                <a:cubicBezTo>
                  <a:pt x="6164537" y="1300190"/>
                  <a:pt x="6112136" y="1252452"/>
                  <a:pt x="5904157" y="1272650"/>
                </a:cubicBezTo>
                <a:cubicBezTo>
                  <a:pt x="5696178" y="1292848"/>
                  <a:pt x="5616493" y="1251388"/>
                  <a:pt x="5449991" y="1272650"/>
                </a:cubicBezTo>
                <a:cubicBezTo>
                  <a:pt x="5283489" y="1293912"/>
                  <a:pt x="5129677" y="1237338"/>
                  <a:pt x="4852404" y="1272650"/>
                </a:cubicBezTo>
                <a:cubicBezTo>
                  <a:pt x="4575131" y="1307962"/>
                  <a:pt x="4558501" y="1261699"/>
                  <a:pt x="4469949" y="1272650"/>
                </a:cubicBezTo>
                <a:cubicBezTo>
                  <a:pt x="4381398" y="1283601"/>
                  <a:pt x="4192830" y="1254810"/>
                  <a:pt x="4087493" y="1272650"/>
                </a:cubicBezTo>
                <a:cubicBezTo>
                  <a:pt x="3982156" y="1290490"/>
                  <a:pt x="3731683" y="1220805"/>
                  <a:pt x="3561617" y="1272650"/>
                </a:cubicBezTo>
                <a:cubicBezTo>
                  <a:pt x="3391551" y="1324495"/>
                  <a:pt x="3213628" y="1222994"/>
                  <a:pt x="3035741" y="1272650"/>
                </a:cubicBezTo>
                <a:cubicBezTo>
                  <a:pt x="2857854" y="1322306"/>
                  <a:pt x="2608957" y="1205819"/>
                  <a:pt x="2366444" y="1272650"/>
                </a:cubicBezTo>
                <a:cubicBezTo>
                  <a:pt x="2123931" y="1339481"/>
                  <a:pt x="2016787" y="1245718"/>
                  <a:pt x="1912278" y="1272650"/>
                </a:cubicBezTo>
                <a:cubicBezTo>
                  <a:pt x="1807769" y="1299582"/>
                  <a:pt x="1649429" y="1270475"/>
                  <a:pt x="1529822" y="1272650"/>
                </a:cubicBezTo>
                <a:cubicBezTo>
                  <a:pt x="1410215" y="1274825"/>
                  <a:pt x="1029783" y="1269739"/>
                  <a:pt x="788815" y="1272650"/>
                </a:cubicBezTo>
                <a:cubicBezTo>
                  <a:pt x="547847" y="1275561"/>
                  <a:pt x="178173" y="1264924"/>
                  <a:pt x="0" y="1272650"/>
                </a:cubicBezTo>
                <a:cubicBezTo>
                  <a:pt x="-18303" y="1135065"/>
                  <a:pt x="36167" y="1050754"/>
                  <a:pt x="0" y="835707"/>
                </a:cubicBezTo>
                <a:cubicBezTo>
                  <a:pt x="-36167" y="620660"/>
                  <a:pt x="1748" y="587393"/>
                  <a:pt x="0" y="386037"/>
                </a:cubicBezTo>
                <a:cubicBezTo>
                  <a:pt x="-1748" y="184681"/>
                  <a:pt x="22956" y="102474"/>
                  <a:pt x="0" y="0"/>
                </a:cubicBezTo>
                <a:close/>
              </a:path>
              <a:path w="7171041" h="1272650" stroke="0" extrusionOk="0">
                <a:moveTo>
                  <a:pt x="0" y="0"/>
                </a:moveTo>
                <a:cubicBezTo>
                  <a:pt x="117431" y="-43814"/>
                  <a:pt x="374429" y="6550"/>
                  <a:pt x="525876" y="0"/>
                </a:cubicBezTo>
                <a:cubicBezTo>
                  <a:pt x="677323" y="-6550"/>
                  <a:pt x="736108" y="37403"/>
                  <a:pt x="908332" y="0"/>
                </a:cubicBezTo>
                <a:cubicBezTo>
                  <a:pt x="1080556" y="-37403"/>
                  <a:pt x="1280163" y="20801"/>
                  <a:pt x="1577629" y="0"/>
                </a:cubicBezTo>
                <a:cubicBezTo>
                  <a:pt x="1875095" y="-20801"/>
                  <a:pt x="1876657" y="33034"/>
                  <a:pt x="2031795" y="0"/>
                </a:cubicBezTo>
                <a:cubicBezTo>
                  <a:pt x="2186933" y="-33034"/>
                  <a:pt x="2423820" y="17871"/>
                  <a:pt x="2557671" y="0"/>
                </a:cubicBezTo>
                <a:cubicBezTo>
                  <a:pt x="2691522" y="-17871"/>
                  <a:pt x="3034315" y="14503"/>
                  <a:pt x="3226968" y="0"/>
                </a:cubicBezTo>
                <a:cubicBezTo>
                  <a:pt x="3419621" y="-14503"/>
                  <a:pt x="3623542" y="21208"/>
                  <a:pt x="3967976" y="0"/>
                </a:cubicBezTo>
                <a:cubicBezTo>
                  <a:pt x="4312410" y="-21208"/>
                  <a:pt x="4373672" y="11087"/>
                  <a:pt x="4637273" y="0"/>
                </a:cubicBezTo>
                <a:cubicBezTo>
                  <a:pt x="4900874" y="-11087"/>
                  <a:pt x="4994966" y="69531"/>
                  <a:pt x="5234860" y="0"/>
                </a:cubicBezTo>
                <a:cubicBezTo>
                  <a:pt x="5474754" y="-69531"/>
                  <a:pt x="5608559" y="57341"/>
                  <a:pt x="5904157" y="0"/>
                </a:cubicBezTo>
                <a:cubicBezTo>
                  <a:pt x="6199755" y="-57341"/>
                  <a:pt x="6233845" y="3056"/>
                  <a:pt x="6430033" y="0"/>
                </a:cubicBezTo>
                <a:cubicBezTo>
                  <a:pt x="6626221" y="-3056"/>
                  <a:pt x="6907820" y="17094"/>
                  <a:pt x="7171041" y="0"/>
                </a:cubicBezTo>
                <a:cubicBezTo>
                  <a:pt x="7182203" y="156989"/>
                  <a:pt x="7155620" y="295414"/>
                  <a:pt x="7171041" y="411490"/>
                </a:cubicBezTo>
                <a:cubicBezTo>
                  <a:pt x="7186462" y="527566"/>
                  <a:pt x="7121466" y="711279"/>
                  <a:pt x="7171041" y="848433"/>
                </a:cubicBezTo>
                <a:cubicBezTo>
                  <a:pt x="7220616" y="985587"/>
                  <a:pt x="7153445" y="1169592"/>
                  <a:pt x="7171041" y="1272650"/>
                </a:cubicBezTo>
                <a:cubicBezTo>
                  <a:pt x="6864455" y="1347203"/>
                  <a:pt x="6722253" y="1262664"/>
                  <a:pt x="6501744" y="1272650"/>
                </a:cubicBezTo>
                <a:cubicBezTo>
                  <a:pt x="6281235" y="1282636"/>
                  <a:pt x="6248752" y="1237455"/>
                  <a:pt x="6047578" y="1272650"/>
                </a:cubicBezTo>
                <a:cubicBezTo>
                  <a:pt x="5846404" y="1307845"/>
                  <a:pt x="5737655" y="1217010"/>
                  <a:pt x="5521702" y="1272650"/>
                </a:cubicBezTo>
                <a:cubicBezTo>
                  <a:pt x="5305749" y="1328290"/>
                  <a:pt x="5188867" y="1271207"/>
                  <a:pt x="5067536" y="1272650"/>
                </a:cubicBezTo>
                <a:cubicBezTo>
                  <a:pt x="4946205" y="1274093"/>
                  <a:pt x="4717644" y="1266568"/>
                  <a:pt x="4613370" y="1272650"/>
                </a:cubicBezTo>
                <a:cubicBezTo>
                  <a:pt x="4509096" y="1278732"/>
                  <a:pt x="4064854" y="1203283"/>
                  <a:pt x="3872362" y="1272650"/>
                </a:cubicBezTo>
                <a:cubicBezTo>
                  <a:pt x="3679870" y="1342017"/>
                  <a:pt x="3552779" y="1234527"/>
                  <a:pt x="3346486" y="1272650"/>
                </a:cubicBezTo>
                <a:cubicBezTo>
                  <a:pt x="3140193" y="1310773"/>
                  <a:pt x="3064017" y="1234330"/>
                  <a:pt x="2964030" y="1272650"/>
                </a:cubicBezTo>
                <a:cubicBezTo>
                  <a:pt x="2864043" y="1310970"/>
                  <a:pt x="2601393" y="1229074"/>
                  <a:pt x="2294733" y="1272650"/>
                </a:cubicBezTo>
                <a:cubicBezTo>
                  <a:pt x="1988073" y="1316226"/>
                  <a:pt x="1937026" y="1248242"/>
                  <a:pt x="1840567" y="1272650"/>
                </a:cubicBezTo>
                <a:cubicBezTo>
                  <a:pt x="1744108" y="1297058"/>
                  <a:pt x="1360813" y="1213306"/>
                  <a:pt x="1171270" y="1272650"/>
                </a:cubicBezTo>
                <a:cubicBezTo>
                  <a:pt x="981727" y="1331994"/>
                  <a:pt x="569752" y="1264288"/>
                  <a:pt x="0" y="1272650"/>
                </a:cubicBezTo>
                <a:cubicBezTo>
                  <a:pt x="-8829" y="1177740"/>
                  <a:pt x="3235" y="969660"/>
                  <a:pt x="0" y="886613"/>
                </a:cubicBezTo>
                <a:cubicBezTo>
                  <a:pt x="-3235" y="803566"/>
                  <a:pt x="29717" y="609156"/>
                  <a:pt x="0" y="487849"/>
                </a:cubicBezTo>
                <a:cubicBezTo>
                  <a:pt x="-29717" y="366542"/>
                  <a:pt x="7478" y="130187"/>
                  <a:pt x="0" y="0"/>
                </a:cubicBezTo>
                <a:close/>
              </a:path>
            </a:pathLst>
          </a:custGeom>
          <a:ln w="285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97915574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6BA79A-1D5D-2E4E-A376-06568654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24" y="4332634"/>
            <a:ext cx="8430802" cy="1162212"/>
          </a:xfrm>
          <a:custGeom>
            <a:avLst/>
            <a:gdLst>
              <a:gd name="connsiteX0" fmla="*/ 0 w 8430802"/>
              <a:gd name="connsiteY0" fmla="*/ 0 h 1162212"/>
              <a:gd name="connsiteX1" fmla="*/ 477745 w 8430802"/>
              <a:gd name="connsiteY1" fmla="*/ 0 h 1162212"/>
              <a:gd name="connsiteX2" fmla="*/ 955491 w 8430802"/>
              <a:gd name="connsiteY2" fmla="*/ 0 h 1162212"/>
              <a:gd name="connsiteX3" fmla="*/ 1517544 w 8430802"/>
              <a:gd name="connsiteY3" fmla="*/ 0 h 1162212"/>
              <a:gd name="connsiteX4" fmla="*/ 2079598 w 8430802"/>
              <a:gd name="connsiteY4" fmla="*/ 0 h 1162212"/>
              <a:gd name="connsiteX5" fmla="*/ 2810267 w 8430802"/>
              <a:gd name="connsiteY5" fmla="*/ 0 h 1162212"/>
              <a:gd name="connsiteX6" fmla="*/ 3203705 w 8430802"/>
              <a:gd name="connsiteY6" fmla="*/ 0 h 1162212"/>
              <a:gd name="connsiteX7" fmla="*/ 3850066 w 8430802"/>
              <a:gd name="connsiteY7" fmla="*/ 0 h 1162212"/>
              <a:gd name="connsiteX8" fmla="*/ 4243504 w 8430802"/>
              <a:gd name="connsiteY8" fmla="*/ 0 h 1162212"/>
              <a:gd name="connsiteX9" fmla="*/ 4974173 w 8430802"/>
              <a:gd name="connsiteY9" fmla="*/ 0 h 1162212"/>
              <a:gd name="connsiteX10" fmla="*/ 5704843 w 8430802"/>
              <a:gd name="connsiteY10" fmla="*/ 0 h 1162212"/>
              <a:gd name="connsiteX11" fmla="*/ 6098280 w 8430802"/>
              <a:gd name="connsiteY11" fmla="*/ 0 h 1162212"/>
              <a:gd name="connsiteX12" fmla="*/ 6828950 w 8430802"/>
              <a:gd name="connsiteY12" fmla="*/ 0 h 1162212"/>
              <a:gd name="connsiteX13" fmla="*/ 7559619 w 8430802"/>
              <a:gd name="connsiteY13" fmla="*/ 0 h 1162212"/>
              <a:gd name="connsiteX14" fmla="*/ 8430802 w 8430802"/>
              <a:gd name="connsiteY14" fmla="*/ 0 h 1162212"/>
              <a:gd name="connsiteX15" fmla="*/ 8430802 w 8430802"/>
              <a:gd name="connsiteY15" fmla="*/ 581106 h 1162212"/>
              <a:gd name="connsiteX16" fmla="*/ 8430802 w 8430802"/>
              <a:gd name="connsiteY16" fmla="*/ 1162212 h 1162212"/>
              <a:gd name="connsiteX17" fmla="*/ 7953057 w 8430802"/>
              <a:gd name="connsiteY17" fmla="*/ 1162212 h 1162212"/>
              <a:gd name="connsiteX18" fmla="*/ 7306695 w 8430802"/>
              <a:gd name="connsiteY18" fmla="*/ 1162212 h 1162212"/>
              <a:gd name="connsiteX19" fmla="*/ 6913258 w 8430802"/>
              <a:gd name="connsiteY19" fmla="*/ 1162212 h 1162212"/>
              <a:gd name="connsiteX20" fmla="*/ 6604128 w 8430802"/>
              <a:gd name="connsiteY20" fmla="*/ 1162212 h 1162212"/>
              <a:gd name="connsiteX21" fmla="*/ 5873459 w 8430802"/>
              <a:gd name="connsiteY21" fmla="*/ 1162212 h 1162212"/>
              <a:gd name="connsiteX22" fmla="*/ 5480021 w 8430802"/>
              <a:gd name="connsiteY22" fmla="*/ 1162212 h 1162212"/>
              <a:gd name="connsiteX23" fmla="*/ 4833660 w 8430802"/>
              <a:gd name="connsiteY23" fmla="*/ 1162212 h 1162212"/>
              <a:gd name="connsiteX24" fmla="*/ 4440222 w 8430802"/>
              <a:gd name="connsiteY24" fmla="*/ 1162212 h 1162212"/>
              <a:gd name="connsiteX25" fmla="*/ 4046785 w 8430802"/>
              <a:gd name="connsiteY25" fmla="*/ 1162212 h 1162212"/>
              <a:gd name="connsiteX26" fmla="*/ 3484731 w 8430802"/>
              <a:gd name="connsiteY26" fmla="*/ 1162212 h 1162212"/>
              <a:gd name="connsiteX27" fmla="*/ 2838370 w 8430802"/>
              <a:gd name="connsiteY27" fmla="*/ 1162212 h 1162212"/>
              <a:gd name="connsiteX28" fmla="*/ 2444933 w 8430802"/>
              <a:gd name="connsiteY28" fmla="*/ 1162212 h 1162212"/>
              <a:gd name="connsiteX29" fmla="*/ 2135803 w 8430802"/>
              <a:gd name="connsiteY29" fmla="*/ 1162212 h 1162212"/>
              <a:gd name="connsiteX30" fmla="*/ 1658058 w 8430802"/>
              <a:gd name="connsiteY30" fmla="*/ 1162212 h 1162212"/>
              <a:gd name="connsiteX31" fmla="*/ 1348928 w 8430802"/>
              <a:gd name="connsiteY31" fmla="*/ 1162212 h 1162212"/>
              <a:gd name="connsiteX32" fmla="*/ 955491 w 8430802"/>
              <a:gd name="connsiteY32" fmla="*/ 1162212 h 1162212"/>
              <a:gd name="connsiteX33" fmla="*/ 0 w 8430802"/>
              <a:gd name="connsiteY33" fmla="*/ 1162212 h 1162212"/>
              <a:gd name="connsiteX34" fmla="*/ 0 w 8430802"/>
              <a:gd name="connsiteY34" fmla="*/ 569484 h 1162212"/>
              <a:gd name="connsiteX35" fmla="*/ 0 w 8430802"/>
              <a:gd name="connsiteY35" fmla="*/ 0 h 116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430802" h="1162212" fill="none" extrusionOk="0">
                <a:moveTo>
                  <a:pt x="0" y="0"/>
                </a:moveTo>
                <a:cubicBezTo>
                  <a:pt x="201225" y="-28545"/>
                  <a:pt x="290134" y="8422"/>
                  <a:pt x="477745" y="0"/>
                </a:cubicBezTo>
                <a:cubicBezTo>
                  <a:pt x="665357" y="-8422"/>
                  <a:pt x="718197" y="6782"/>
                  <a:pt x="955491" y="0"/>
                </a:cubicBezTo>
                <a:cubicBezTo>
                  <a:pt x="1192785" y="-6782"/>
                  <a:pt x="1397069" y="61552"/>
                  <a:pt x="1517544" y="0"/>
                </a:cubicBezTo>
                <a:cubicBezTo>
                  <a:pt x="1638019" y="-61552"/>
                  <a:pt x="1897293" y="15129"/>
                  <a:pt x="2079598" y="0"/>
                </a:cubicBezTo>
                <a:cubicBezTo>
                  <a:pt x="2261903" y="-15129"/>
                  <a:pt x="2552400" y="59536"/>
                  <a:pt x="2810267" y="0"/>
                </a:cubicBezTo>
                <a:cubicBezTo>
                  <a:pt x="3068134" y="-59536"/>
                  <a:pt x="3030805" y="6307"/>
                  <a:pt x="3203705" y="0"/>
                </a:cubicBezTo>
                <a:cubicBezTo>
                  <a:pt x="3376605" y="-6307"/>
                  <a:pt x="3651035" y="6684"/>
                  <a:pt x="3850066" y="0"/>
                </a:cubicBezTo>
                <a:cubicBezTo>
                  <a:pt x="4049097" y="-6684"/>
                  <a:pt x="4153272" y="16439"/>
                  <a:pt x="4243504" y="0"/>
                </a:cubicBezTo>
                <a:cubicBezTo>
                  <a:pt x="4333736" y="-16439"/>
                  <a:pt x="4640148" y="22849"/>
                  <a:pt x="4974173" y="0"/>
                </a:cubicBezTo>
                <a:cubicBezTo>
                  <a:pt x="5308198" y="-22849"/>
                  <a:pt x="5514804" y="77854"/>
                  <a:pt x="5704843" y="0"/>
                </a:cubicBezTo>
                <a:cubicBezTo>
                  <a:pt x="5894882" y="-77854"/>
                  <a:pt x="5957243" y="29315"/>
                  <a:pt x="6098280" y="0"/>
                </a:cubicBezTo>
                <a:cubicBezTo>
                  <a:pt x="6239317" y="-29315"/>
                  <a:pt x="6578169" y="32241"/>
                  <a:pt x="6828950" y="0"/>
                </a:cubicBezTo>
                <a:cubicBezTo>
                  <a:pt x="7079731" y="-32241"/>
                  <a:pt x="7296815" y="57484"/>
                  <a:pt x="7559619" y="0"/>
                </a:cubicBezTo>
                <a:cubicBezTo>
                  <a:pt x="7822423" y="-57484"/>
                  <a:pt x="8092408" y="45616"/>
                  <a:pt x="8430802" y="0"/>
                </a:cubicBezTo>
                <a:cubicBezTo>
                  <a:pt x="8452258" y="187609"/>
                  <a:pt x="8429361" y="387619"/>
                  <a:pt x="8430802" y="581106"/>
                </a:cubicBezTo>
                <a:cubicBezTo>
                  <a:pt x="8432243" y="774593"/>
                  <a:pt x="8428244" y="1010020"/>
                  <a:pt x="8430802" y="1162212"/>
                </a:cubicBezTo>
                <a:cubicBezTo>
                  <a:pt x="8274780" y="1200905"/>
                  <a:pt x="8167467" y="1111639"/>
                  <a:pt x="7953057" y="1162212"/>
                </a:cubicBezTo>
                <a:cubicBezTo>
                  <a:pt x="7738647" y="1212785"/>
                  <a:pt x="7573215" y="1141238"/>
                  <a:pt x="7306695" y="1162212"/>
                </a:cubicBezTo>
                <a:cubicBezTo>
                  <a:pt x="7040175" y="1183186"/>
                  <a:pt x="6993692" y="1151274"/>
                  <a:pt x="6913258" y="1162212"/>
                </a:cubicBezTo>
                <a:cubicBezTo>
                  <a:pt x="6832824" y="1173150"/>
                  <a:pt x="6730073" y="1158693"/>
                  <a:pt x="6604128" y="1162212"/>
                </a:cubicBezTo>
                <a:cubicBezTo>
                  <a:pt x="6478183" y="1165731"/>
                  <a:pt x="6131138" y="1101252"/>
                  <a:pt x="5873459" y="1162212"/>
                </a:cubicBezTo>
                <a:cubicBezTo>
                  <a:pt x="5615780" y="1223172"/>
                  <a:pt x="5594757" y="1119237"/>
                  <a:pt x="5480021" y="1162212"/>
                </a:cubicBezTo>
                <a:cubicBezTo>
                  <a:pt x="5365285" y="1205187"/>
                  <a:pt x="5009071" y="1126782"/>
                  <a:pt x="4833660" y="1162212"/>
                </a:cubicBezTo>
                <a:cubicBezTo>
                  <a:pt x="4658249" y="1197642"/>
                  <a:pt x="4526571" y="1127596"/>
                  <a:pt x="4440222" y="1162212"/>
                </a:cubicBezTo>
                <a:cubicBezTo>
                  <a:pt x="4353873" y="1196828"/>
                  <a:pt x="4189182" y="1159616"/>
                  <a:pt x="4046785" y="1162212"/>
                </a:cubicBezTo>
                <a:cubicBezTo>
                  <a:pt x="3904388" y="1164808"/>
                  <a:pt x="3758166" y="1130402"/>
                  <a:pt x="3484731" y="1162212"/>
                </a:cubicBezTo>
                <a:cubicBezTo>
                  <a:pt x="3211296" y="1194022"/>
                  <a:pt x="2973726" y="1095113"/>
                  <a:pt x="2838370" y="1162212"/>
                </a:cubicBezTo>
                <a:cubicBezTo>
                  <a:pt x="2703014" y="1229311"/>
                  <a:pt x="2551156" y="1141356"/>
                  <a:pt x="2444933" y="1162212"/>
                </a:cubicBezTo>
                <a:cubicBezTo>
                  <a:pt x="2338710" y="1183068"/>
                  <a:pt x="2207703" y="1151429"/>
                  <a:pt x="2135803" y="1162212"/>
                </a:cubicBezTo>
                <a:cubicBezTo>
                  <a:pt x="2063903" y="1172995"/>
                  <a:pt x="1864483" y="1112286"/>
                  <a:pt x="1658058" y="1162212"/>
                </a:cubicBezTo>
                <a:cubicBezTo>
                  <a:pt x="1451634" y="1212138"/>
                  <a:pt x="1498083" y="1147532"/>
                  <a:pt x="1348928" y="1162212"/>
                </a:cubicBezTo>
                <a:cubicBezTo>
                  <a:pt x="1199773" y="1176892"/>
                  <a:pt x="1102868" y="1155935"/>
                  <a:pt x="955491" y="1162212"/>
                </a:cubicBezTo>
                <a:cubicBezTo>
                  <a:pt x="808114" y="1168489"/>
                  <a:pt x="341646" y="1147031"/>
                  <a:pt x="0" y="1162212"/>
                </a:cubicBezTo>
                <a:cubicBezTo>
                  <a:pt x="-11520" y="1034443"/>
                  <a:pt x="67901" y="824399"/>
                  <a:pt x="0" y="569484"/>
                </a:cubicBezTo>
                <a:cubicBezTo>
                  <a:pt x="-67901" y="314569"/>
                  <a:pt x="67763" y="118996"/>
                  <a:pt x="0" y="0"/>
                </a:cubicBezTo>
                <a:close/>
              </a:path>
              <a:path w="8430802" h="1162212" stroke="0" extrusionOk="0">
                <a:moveTo>
                  <a:pt x="0" y="0"/>
                </a:moveTo>
                <a:cubicBezTo>
                  <a:pt x="188242" y="-18889"/>
                  <a:pt x="290495" y="29490"/>
                  <a:pt x="477745" y="0"/>
                </a:cubicBezTo>
                <a:cubicBezTo>
                  <a:pt x="664996" y="-29490"/>
                  <a:pt x="678739" y="31782"/>
                  <a:pt x="786875" y="0"/>
                </a:cubicBezTo>
                <a:cubicBezTo>
                  <a:pt x="895011" y="-31782"/>
                  <a:pt x="1169584" y="15502"/>
                  <a:pt x="1433236" y="0"/>
                </a:cubicBezTo>
                <a:cubicBezTo>
                  <a:pt x="1696888" y="-15502"/>
                  <a:pt x="1695963" y="3991"/>
                  <a:pt x="1826674" y="0"/>
                </a:cubicBezTo>
                <a:cubicBezTo>
                  <a:pt x="1957385" y="-3991"/>
                  <a:pt x="2116081" y="12272"/>
                  <a:pt x="2304419" y="0"/>
                </a:cubicBezTo>
                <a:cubicBezTo>
                  <a:pt x="2492758" y="-12272"/>
                  <a:pt x="2763754" y="61572"/>
                  <a:pt x="2950781" y="0"/>
                </a:cubicBezTo>
                <a:cubicBezTo>
                  <a:pt x="3137808" y="-61572"/>
                  <a:pt x="3475630" y="23711"/>
                  <a:pt x="3681450" y="0"/>
                </a:cubicBezTo>
                <a:cubicBezTo>
                  <a:pt x="3887270" y="-23711"/>
                  <a:pt x="4192629" y="15614"/>
                  <a:pt x="4327812" y="0"/>
                </a:cubicBezTo>
                <a:cubicBezTo>
                  <a:pt x="4462995" y="-15614"/>
                  <a:pt x="4725820" y="61504"/>
                  <a:pt x="4889865" y="0"/>
                </a:cubicBezTo>
                <a:cubicBezTo>
                  <a:pt x="5053910" y="-61504"/>
                  <a:pt x="5354131" y="25853"/>
                  <a:pt x="5536227" y="0"/>
                </a:cubicBezTo>
                <a:cubicBezTo>
                  <a:pt x="5718323" y="-25853"/>
                  <a:pt x="5903153" y="203"/>
                  <a:pt x="6013972" y="0"/>
                </a:cubicBezTo>
                <a:cubicBezTo>
                  <a:pt x="6124791" y="-203"/>
                  <a:pt x="6245203" y="20100"/>
                  <a:pt x="6323101" y="0"/>
                </a:cubicBezTo>
                <a:cubicBezTo>
                  <a:pt x="6400999" y="-20100"/>
                  <a:pt x="6632457" y="8008"/>
                  <a:pt x="6800847" y="0"/>
                </a:cubicBezTo>
                <a:cubicBezTo>
                  <a:pt x="6969237" y="-8008"/>
                  <a:pt x="7157830" y="66288"/>
                  <a:pt x="7362900" y="0"/>
                </a:cubicBezTo>
                <a:cubicBezTo>
                  <a:pt x="7567970" y="-66288"/>
                  <a:pt x="7702633" y="48829"/>
                  <a:pt x="7840646" y="0"/>
                </a:cubicBezTo>
                <a:cubicBezTo>
                  <a:pt x="7978659" y="-48829"/>
                  <a:pt x="8203154" y="51214"/>
                  <a:pt x="8430802" y="0"/>
                </a:cubicBezTo>
                <a:cubicBezTo>
                  <a:pt x="8472907" y="127103"/>
                  <a:pt x="8370519" y="297807"/>
                  <a:pt x="8430802" y="546240"/>
                </a:cubicBezTo>
                <a:cubicBezTo>
                  <a:pt x="8491085" y="794673"/>
                  <a:pt x="8402452" y="906262"/>
                  <a:pt x="8430802" y="1162212"/>
                </a:cubicBezTo>
                <a:cubicBezTo>
                  <a:pt x="8288871" y="1222473"/>
                  <a:pt x="8040081" y="1144680"/>
                  <a:pt x="7868749" y="1162212"/>
                </a:cubicBezTo>
                <a:cubicBezTo>
                  <a:pt x="7697417" y="1179744"/>
                  <a:pt x="7639742" y="1155098"/>
                  <a:pt x="7475311" y="1162212"/>
                </a:cubicBezTo>
                <a:cubicBezTo>
                  <a:pt x="7310880" y="1169326"/>
                  <a:pt x="7070406" y="1076289"/>
                  <a:pt x="6744642" y="1162212"/>
                </a:cubicBezTo>
                <a:cubicBezTo>
                  <a:pt x="6418878" y="1248135"/>
                  <a:pt x="6482014" y="1160173"/>
                  <a:pt x="6266896" y="1162212"/>
                </a:cubicBezTo>
                <a:cubicBezTo>
                  <a:pt x="6051778" y="1164251"/>
                  <a:pt x="6030107" y="1142171"/>
                  <a:pt x="5957767" y="1162212"/>
                </a:cubicBezTo>
                <a:cubicBezTo>
                  <a:pt x="5885427" y="1182253"/>
                  <a:pt x="5624530" y="1133553"/>
                  <a:pt x="5311405" y="1162212"/>
                </a:cubicBezTo>
                <a:cubicBezTo>
                  <a:pt x="4998280" y="1190871"/>
                  <a:pt x="5098392" y="1135475"/>
                  <a:pt x="4917968" y="1162212"/>
                </a:cubicBezTo>
                <a:cubicBezTo>
                  <a:pt x="4737544" y="1188949"/>
                  <a:pt x="4415036" y="1096756"/>
                  <a:pt x="4271606" y="1162212"/>
                </a:cubicBezTo>
                <a:cubicBezTo>
                  <a:pt x="4128176" y="1227668"/>
                  <a:pt x="3705163" y="1101313"/>
                  <a:pt x="3540937" y="1162212"/>
                </a:cubicBezTo>
                <a:cubicBezTo>
                  <a:pt x="3376711" y="1223111"/>
                  <a:pt x="3375219" y="1145572"/>
                  <a:pt x="3231807" y="1162212"/>
                </a:cubicBezTo>
                <a:cubicBezTo>
                  <a:pt x="3088395" y="1178852"/>
                  <a:pt x="2734080" y="1139505"/>
                  <a:pt x="2585446" y="1162212"/>
                </a:cubicBezTo>
                <a:cubicBezTo>
                  <a:pt x="2436812" y="1184919"/>
                  <a:pt x="2198136" y="1141459"/>
                  <a:pt x="2023392" y="1162212"/>
                </a:cubicBezTo>
                <a:cubicBezTo>
                  <a:pt x="1848648" y="1182965"/>
                  <a:pt x="1846894" y="1146816"/>
                  <a:pt x="1714263" y="1162212"/>
                </a:cubicBezTo>
                <a:cubicBezTo>
                  <a:pt x="1581632" y="1177608"/>
                  <a:pt x="1315955" y="1136406"/>
                  <a:pt x="983594" y="1162212"/>
                </a:cubicBezTo>
                <a:cubicBezTo>
                  <a:pt x="651233" y="1188018"/>
                  <a:pt x="341243" y="1065551"/>
                  <a:pt x="0" y="1162212"/>
                </a:cubicBezTo>
                <a:cubicBezTo>
                  <a:pt x="-20125" y="867034"/>
                  <a:pt x="57879" y="833989"/>
                  <a:pt x="0" y="569484"/>
                </a:cubicBezTo>
                <a:cubicBezTo>
                  <a:pt x="-57879" y="304979"/>
                  <a:pt x="61933" y="222999"/>
                  <a:pt x="0" y="0"/>
                </a:cubicBezTo>
                <a:close/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97915574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424371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476C-F577-426A-A446-E36B1CE45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46577-CF23-46FF-BDB0-699763487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IPv6 Provides more Features than the number of Addresses.</a:t>
            </a:r>
          </a:p>
          <a:p>
            <a:pPr lvl="1"/>
            <a:r>
              <a:rPr lang="en-US" dirty="0"/>
              <a:t>Improved the routing speed by </a:t>
            </a:r>
            <a:r>
              <a:rPr lang="en-US" b="1" dirty="0">
                <a:solidFill>
                  <a:srgbClr val="0070C0"/>
                </a:solidFill>
              </a:rPr>
              <a:t>Simplifying the IP Header</a:t>
            </a:r>
          </a:p>
          <a:p>
            <a:pPr lvl="1"/>
            <a:r>
              <a:rPr lang="en-US" dirty="0"/>
              <a:t>How?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02CB3-9673-4D98-88B1-7FBF79AD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4EB0F0-7D7E-412A-B235-20FE2876EE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CD737-22CB-4C1F-95DD-497105ADDD8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11820" y="3222595"/>
            <a:ext cx="5861258" cy="2982532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F11E66-E8FB-4B23-9BF2-749A53973027}"/>
              </a:ext>
            </a:extLst>
          </p:cNvPr>
          <p:cNvSpPr txBox="1"/>
          <p:nvPr/>
        </p:nvSpPr>
        <p:spPr>
          <a:xfrm>
            <a:off x="6699458" y="2835216"/>
            <a:ext cx="4486182" cy="364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1560" marR="0" lvl="0" indent="-330840" algn="l" defTabSz="914400" rtl="0" eaLnBrk="1" fontAlgn="auto" latinLnBrk="0" hangingPunct="1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>
                <a:tab pos="331560" algn="l"/>
                <a:tab pos="444240" algn="l"/>
                <a:tab pos="901440" algn="l"/>
                <a:tab pos="1358640" algn="l"/>
                <a:tab pos="1815840" algn="l"/>
                <a:tab pos="2273040" algn="l"/>
                <a:tab pos="2730240" algn="l"/>
                <a:tab pos="3187440" algn="l"/>
                <a:tab pos="3644640" algn="l"/>
                <a:tab pos="4101840" algn="l"/>
                <a:tab pos="4559040" algn="l"/>
                <a:tab pos="5016240" algn="l"/>
                <a:tab pos="5473440" algn="l"/>
                <a:tab pos="5930640" algn="l"/>
                <a:tab pos="6387840" algn="l"/>
                <a:tab pos="6845040" algn="l"/>
                <a:tab pos="7302240" algn="l"/>
                <a:tab pos="7759440" algn="l"/>
                <a:tab pos="8216640" algn="l"/>
                <a:tab pos="8673840" algn="l"/>
                <a:tab pos="9131040" algn="l"/>
                <a:tab pos="9144000" algn="l"/>
                <a:tab pos="9601200" algn="l"/>
                <a:tab pos="10058400" algn="l"/>
                <a:tab pos="10515600" algn="l"/>
              </a:tabLst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Fixed length of all fields, not like old options field – IHL, or header length irrelevant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31560" marR="0" lvl="0" indent="-330840" algn="l" defTabSz="914400" rtl="0" eaLnBrk="1" fontAlgn="auto" latinLnBrk="0" hangingPunct="1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>
                <a:tab pos="331560" algn="l"/>
                <a:tab pos="444240" algn="l"/>
                <a:tab pos="901440" algn="l"/>
                <a:tab pos="1358640" algn="l"/>
                <a:tab pos="1815840" algn="l"/>
                <a:tab pos="2273040" algn="l"/>
                <a:tab pos="2730240" algn="l"/>
                <a:tab pos="3187440" algn="l"/>
                <a:tab pos="3644640" algn="l"/>
                <a:tab pos="4101840" algn="l"/>
                <a:tab pos="4559040" algn="l"/>
                <a:tab pos="5016240" algn="l"/>
                <a:tab pos="5473440" algn="l"/>
                <a:tab pos="5930640" algn="l"/>
                <a:tab pos="6387840" algn="l"/>
                <a:tab pos="6845040" algn="l"/>
                <a:tab pos="7302240" algn="l"/>
                <a:tab pos="7759440" algn="l"/>
                <a:tab pos="8216640" algn="l"/>
                <a:tab pos="8673840" algn="l"/>
                <a:tab pos="9131040" algn="l"/>
                <a:tab pos="9144000" algn="l"/>
                <a:tab pos="9601200" algn="l"/>
                <a:tab pos="10058400" algn="l"/>
                <a:tab pos="10515600" algn="l"/>
              </a:tabLst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Remove Header Checksum – rely on checksums at other layers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31560" marR="0" lvl="0" indent="-330840" algn="l" defTabSz="914400" rtl="0" eaLnBrk="1" fontAlgn="auto" latinLnBrk="0" hangingPunct="1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>
                <a:tab pos="331560" algn="l"/>
                <a:tab pos="444240" algn="l"/>
                <a:tab pos="901440" algn="l"/>
                <a:tab pos="1358640" algn="l"/>
                <a:tab pos="1815840" algn="l"/>
                <a:tab pos="2273040" algn="l"/>
                <a:tab pos="2730240" algn="l"/>
                <a:tab pos="3187440" algn="l"/>
                <a:tab pos="3644640" algn="l"/>
                <a:tab pos="4101840" algn="l"/>
                <a:tab pos="4559040" algn="l"/>
                <a:tab pos="5016240" algn="l"/>
                <a:tab pos="5473440" algn="l"/>
                <a:tab pos="5930640" algn="l"/>
                <a:tab pos="6387840" algn="l"/>
                <a:tab pos="6845040" algn="l"/>
                <a:tab pos="7302240" algn="l"/>
                <a:tab pos="7759440" algn="l"/>
                <a:tab pos="8216640" algn="l"/>
                <a:tab pos="8673840" algn="l"/>
                <a:tab pos="9131040" algn="l"/>
                <a:tab pos="9144000" algn="l"/>
                <a:tab pos="9601200" algn="l"/>
                <a:tab pos="10058400" algn="l"/>
                <a:tab pos="10515600" algn="l"/>
              </a:tabLst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 hop-by-hop fragmentation – fragment offset irrelevant – MTU discovery is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mandated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31560" marR="0" lvl="0" indent="-330840" algn="l" defTabSz="914400" rtl="0" eaLnBrk="1" fontAlgn="auto" latinLnBrk="0" hangingPunct="1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>
                <a:tab pos="331560" algn="l"/>
                <a:tab pos="444240" algn="l"/>
                <a:tab pos="901440" algn="l"/>
                <a:tab pos="1358640" algn="l"/>
                <a:tab pos="1815840" algn="l"/>
                <a:tab pos="2273040" algn="l"/>
                <a:tab pos="2730240" algn="l"/>
                <a:tab pos="3187440" algn="l"/>
                <a:tab pos="3644640" algn="l"/>
                <a:tab pos="4101840" algn="l"/>
                <a:tab pos="4559040" algn="l"/>
                <a:tab pos="5016240" algn="l"/>
                <a:tab pos="5473440" algn="l"/>
                <a:tab pos="5930640" algn="l"/>
                <a:tab pos="6387840" algn="l"/>
                <a:tab pos="6845040" algn="l"/>
                <a:tab pos="7302240" algn="l"/>
                <a:tab pos="7759440" algn="l"/>
                <a:tab pos="8216640" algn="l"/>
                <a:tab pos="8673840" algn="l"/>
                <a:tab pos="9131040" algn="l"/>
                <a:tab pos="9144000" algn="l"/>
                <a:tab pos="9601200" algn="l"/>
                <a:tab pos="10058400" algn="l"/>
                <a:tab pos="10515600" algn="l"/>
              </a:tabLst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Add extension headers – next header type (sort of a protocol type, or replacement for options)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31560" marR="0" lvl="0" indent="-330840" algn="l" defTabSz="914400" rtl="0" eaLnBrk="1" fontAlgn="auto" latinLnBrk="0" hangingPunct="1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>
                <a:tab pos="331560" algn="l"/>
                <a:tab pos="444240" algn="l"/>
                <a:tab pos="901440" algn="l"/>
                <a:tab pos="1358640" algn="l"/>
                <a:tab pos="1815840" algn="l"/>
                <a:tab pos="2273040" algn="l"/>
                <a:tab pos="2730240" algn="l"/>
                <a:tab pos="3187440" algn="l"/>
                <a:tab pos="3644640" algn="l"/>
                <a:tab pos="4101840" algn="l"/>
                <a:tab pos="4559040" algn="l"/>
                <a:tab pos="5016240" algn="l"/>
                <a:tab pos="5473440" algn="l"/>
                <a:tab pos="5930640" algn="l"/>
                <a:tab pos="6387840" algn="l"/>
                <a:tab pos="6845040" algn="l"/>
                <a:tab pos="7302240" algn="l"/>
                <a:tab pos="7759440" algn="l"/>
                <a:tab pos="8216640" algn="l"/>
                <a:tab pos="8673840" algn="l"/>
                <a:tab pos="9131040" algn="l"/>
                <a:tab pos="9144000" algn="l"/>
                <a:tab pos="9601200" algn="l"/>
                <a:tab pos="10058400" algn="l"/>
                <a:tab pos="10515600" algn="l"/>
              </a:tabLst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Basic Principle:  </a:t>
            </a:r>
            <a:r>
              <a:rPr kumimoji="0" lang="en-US" sz="1800" b="1" i="0" u="none" strike="noStrike" kern="1200" cap="none" spc="-1" normalizeH="0" baseline="0" noProof="0" dirty="0">
                <a:ln>
                  <a:noFill/>
                </a:ln>
                <a:solidFill>
                  <a:srgbClr val="00CC33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Routers along the way should do minimal processing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45E8D-71B1-4859-5A55-6190AE6D5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640" y="1558804"/>
            <a:ext cx="736993" cy="17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F183-C4A0-042A-7BE5-AF29BD1E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0CE8-2E28-AD76-B17A-21A5D70FF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and Management</a:t>
            </a:r>
          </a:p>
          <a:p>
            <a:pPr lvl="1"/>
            <a:r>
              <a:rPr lang="en-US" dirty="0"/>
              <a:t>End to end transparency </a:t>
            </a:r>
          </a:p>
          <a:p>
            <a:pPr lvl="2"/>
            <a:r>
              <a:rPr lang="en-US" dirty="0"/>
              <a:t>No private IPs</a:t>
            </a:r>
          </a:p>
          <a:p>
            <a:pPr lvl="2"/>
            <a:r>
              <a:rPr lang="en-US" dirty="0"/>
              <a:t>No need of NAT</a:t>
            </a:r>
          </a:p>
          <a:p>
            <a:r>
              <a:rPr lang="en-US" dirty="0"/>
              <a:t>Easiness in configurations</a:t>
            </a:r>
          </a:p>
          <a:p>
            <a:pPr lvl="1"/>
            <a:r>
              <a:rPr lang="en-US" dirty="0"/>
              <a:t>IP Autoconfigurations – Plug and Play</a:t>
            </a:r>
          </a:p>
          <a:p>
            <a:r>
              <a:rPr lang="en-US" dirty="0"/>
              <a:t>Supports Mobility and Anycast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F9456-A2CE-D64F-74A5-82869EDD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0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CA7218-8DC4-39EE-2568-85251C3B11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IPv6 Subnetting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BE02542-D7C6-BA53-BCF0-AA9545B3A1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F0C2D-0DCA-4095-5664-CE27BF19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9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2"/>
          <p:cNvSpPr/>
          <p:nvPr/>
        </p:nvSpPr>
        <p:spPr>
          <a:xfrm>
            <a:off x="609755" y="1604399"/>
            <a:ext cx="10970865" cy="39763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20000"/>
          </a:bodyPr>
          <a:lstStyle/>
          <a:p>
            <a:pPr marL="522461" indent="-391410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/>
              <a:t>IPv6 Networks can be subnet to smaller networks easily</a:t>
            </a:r>
          </a:p>
          <a:p>
            <a:pPr marL="979661" lvl="1" indent="-391410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/>
              <a:t>Derive small networks by changing the network address part</a:t>
            </a:r>
          </a:p>
          <a:p>
            <a:pPr marL="522461" indent="-391410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/>
              <a:t>Subnetting increases flexibility in designing networks, route summarization  </a:t>
            </a:r>
          </a:p>
          <a:p>
            <a:pPr marL="522461" indent="-391410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/>
              <a:t>IPv6 subnetting works on the same concept as </a:t>
            </a:r>
            <a:r>
              <a:rPr lang="en-US" sz="2800" spc="-1" dirty="0">
                <a:solidFill>
                  <a:srgbClr val="0070C0"/>
                </a:solidFill>
              </a:rPr>
              <a:t>Variable Length Subnet Masking</a:t>
            </a:r>
            <a:r>
              <a:rPr lang="en-US" sz="2800" spc="-1" dirty="0"/>
              <a:t>(VLSM) in IPv4.</a:t>
            </a:r>
          </a:p>
          <a:p>
            <a:pPr marL="979661" lvl="1" indent="-391410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/>
              <a:t>/32 – Network bits = 32</a:t>
            </a:r>
          </a:p>
          <a:p>
            <a:pPr marL="979661" lvl="1" indent="-391410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/>
              <a:t>/48 – Network bits = 48</a:t>
            </a:r>
          </a:p>
          <a:p>
            <a:pPr marL="979661" lvl="1" indent="-391410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/>
              <a:t>/50 – Network bits = 50</a:t>
            </a:r>
          </a:p>
          <a:p>
            <a:pPr>
              <a:spcBef>
                <a:spcPts val="1714"/>
              </a:spcBef>
            </a:pPr>
            <a:endParaRPr lang="en-US" sz="3386" spc="-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787FD-2942-4E3F-AD5E-7B575988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IPv6 - Subnetting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82C15-EFD0-4360-993E-1FA5CD31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1FFE7-B253-424C-9EEA-DE4C0165D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layer use their specific addressing in directing the communication between the end points.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A00AE-3BC8-403E-97B4-DEC36BF10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04C71-1FDF-4FD9-9CFD-3DFFD070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20" y="2705717"/>
            <a:ext cx="4182329" cy="2232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520269-2D66-4474-A906-E83C34C6B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529" y="2705717"/>
            <a:ext cx="4323659" cy="2699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A1A2DF-024B-4C48-B5A1-39CFDED7C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37760"/>
            <a:ext cx="4155949" cy="1128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E4939-B646-4429-8175-4C97BF82701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203565" y="5397882"/>
            <a:ext cx="3154680" cy="1509085"/>
          </a:xfrm>
          <a:prstGeom prst="rect">
            <a:avLst/>
          </a:prstGeom>
          <a:ln w="0">
            <a:noFill/>
          </a:ln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AB9FEED-8932-4FDF-AE2F-FDDB97DAAC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61" y="5531887"/>
            <a:ext cx="3136355" cy="8412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A58FFE-3C27-423D-A7D0-023F96E0D02A}"/>
              </a:ext>
            </a:extLst>
          </p:cNvPr>
          <p:cNvSpPr txBox="1"/>
          <p:nvPr/>
        </p:nvSpPr>
        <p:spPr>
          <a:xfrm>
            <a:off x="9470100" y="4013238"/>
            <a:ext cx="2144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Two Versions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IPv4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IPv6</a:t>
            </a:r>
          </a:p>
        </p:txBody>
      </p:sp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2723D6ED-0E8E-6739-A137-AB76056F6D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32" y="21265"/>
            <a:ext cx="5832768" cy="174737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923F13D-C4E8-A065-5A86-55F00B130971}"/>
              </a:ext>
            </a:extLst>
          </p:cNvPr>
          <p:cNvGrpSpPr/>
          <p:nvPr/>
        </p:nvGrpSpPr>
        <p:grpSpPr>
          <a:xfrm>
            <a:off x="-10352" y="232670"/>
            <a:ext cx="6159600" cy="2295720"/>
            <a:chOff x="-10352" y="232670"/>
            <a:chExt cx="6159600" cy="22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29D3A2F-E416-A3D0-C477-8679D53B2F83}"/>
                    </a:ext>
                  </a:extLst>
                </p14:cNvPr>
                <p14:cNvContentPartPr/>
                <p14:nvPr/>
              </p14:nvContentPartPr>
              <p14:xfrm>
                <a:off x="-10352" y="232670"/>
                <a:ext cx="6159600" cy="2262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29D3A2F-E416-A3D0-C477-8679D53B2F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16472" y="226550"/>
                  <a:ext cx="6171840" cy="22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15FC37-D14C-B005-2821-44240677C551}"/>
                    </a:ext>
                  </a:extLst>
                </p14:cNvPr>
                <p14:cNvContentPartPr/>
                <p14:nvPr/>
              </p14:nvContentPartPr>
              <p14:xfrm>
                <a:off x="429208" y="2259110"/>
                <a:ext cx="249120" cy="269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A15FC37-D14C-B005-2821-44240677C55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088" y="2252990"/>
                  <a:ext cx="261360" cy="28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14697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2"/>
          <p:cNvSpPr/>
          <p:nvPr/>
        </p:nvSpPr>
        <p:spPr>
          <a:xfrm>
            <a:off x="774331" y="1526029"/>
            <a:ext cx="10361324" cy="41135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9282" tIns="53553" rIns="109282" bIns="53553">
            <a:normAutofit/>
          </a:bodyPr>
          <a:lstStyle/>
          <a:p>
            <a:pPr marL="400989" indent="-400553">
              <a:spcBef>
                <a:spcPts val="966"/>
              </a:spcBef>
              <a:buClr>
                <a:srgbClr val="000000"/>
              </a:buClr>
              <a:buFont typeface="Arial"/>
              <a:buChar char="•"/>
              <a:tabLst>
                <a:tab pos="400989" algn="l"/>
                <a:tab pos="537264" algn="l"/>
                <a:tab pos="1090202" algn="l"/>
                <a:tab pos="1643139" algn="l"/>
                <a:tab pos="2196077" algn="l"/>
                <a:tab pos="2749015" algn="l"/>
                <a:tab pos="3301952" algn="l"/>
                <a:tab pos="3854890" algn="l"/>
                <a:tab pos="4407828" algn="l"/>
                <a:tab pos="4960765" algn="l"/>
                <a:tab pos="5513703" algn="l"/>
                <a:tab pos="6066641" algn="l"/>
                <a:tab pos="6619578" algn="l"/>
                <a:tab pos="7172516" algn="l"/>
                <a:tab pos="7725454" algn="l"/>
                <a:tab pos="8278391" algn="l"/>
                <a:tab pos="8831329" algn="l"/>
                <a:tab pos="9384267" algn="l"/>
                <a:tab pos="9937204" algn="l"/>
                <a:tab pos="10490142" algn="l"/>
                <a:tab pos="11043080" algn="l"/>
                <a:tab pos="11058754" algn="l"/>
                <a:tab pos="11611691" algn="l"/>
                <a:tab pos="12164629" algn="l"/>
                <a:tab pos="12717567" algn="l"/>
              </a:tabLst>
            </a:pPr>
            <a:r>
              <a:rPr lang="en-US" sz="2800" spc="-1" dirty="0">
                <a:solidFill>
                  <a:srgbClr val="000000"/>
                </a:solidFill>
              </a:rPr>
              <a:t>Each interface (host) has 1 address</a:t>
            </a:r>
            <a:endParaRPr lang="en-US" sz="2800" spc="-1" dirty="0"/>
          </a:p>
          <a:p>
            <a:pPr marL="400989" indent="-400553">
              <a:spcBef>
                <a:spcPts val="966"/>
              </a:spcBef>
              <a:buClr>
                <a:srgbClr val="000000"/>
              </a:buClr>
              <a:buFont typeface="Arial"/>
              <a:buChar char="•"/>
              <a:tabLst>
                <a:tab pos="400989" algn="l"/>
                <a:tab pos="537264" algn="l"/>
                <a:tab pos="1090202" algn="l"/>
                <a:tab pos="1643139" algn="l"/>
                <a:tab pos="2196077" algn="l"/>
                <a:tab pos="2749015" algn="l"/>
                <a:tab pos="3301952" algn="l"/>
                <a:tab pos="3854890" algn="l"/>
                <a:tab pos="4407828" algn="l"/>
                <a:tab pos="4960765" algn="l"/>
                <a:tab pos="5513703" algn="l"/>
                <a:tab pos="6066641" algn="l"/>
                <a:tab pos="6619578" algn="l"/>
                <a:tab pos="7172516" algn="l"/>
                <a:tab pos="7725454" algn="l"/>
                <a:tab pos="8278391" algn="l"/>
                <a:tab pos="8831329" algn="l"/>
                <a:tab pos="9384267" algn="l"/>
                <a:tab pos="9937204" algn="l"/>
                <a:tab pos="10490142" algn="l"/>
                <a:tab pos="11043080" algn="l"/>
                <a:tab pos="11058754" algn="l"/>
                <a:tab pos="11611691" algn="l"/>
                <a:tab pos="12164629" algn="l"/>
                <a:tab pos="12717567" algn="l"/>
              </a:tabLst>
            </a:pPr>
            <a:r>
              <a:rPr lang="en-US" sz="2800" spc="-1" dirty="0">
                <a:solidFill>
                  <a:srgbClr val="000000"/>
                </a:solidFill>
              </a:rPr>
              <a:t>Each network is a /64</a:t>
            </a:r>
            <a:endParaRPr lang="en-US" sz="2800" spc="-1" dirty="0"/>
          </a:p>
          <a:p>
            <a:pPr marL="400989" indent="-400553">
              <a:spcBef>
                <a:spcPts val="966"/>
              </a:spcBef>
              <a:buClr>
                <a:srgbClr val="000000"/>
              </a:buClr>
              <a:buFont typeface="Arial"/>
              <a:buChar char="•"/>
              <a:tabLst>
                <a:tab pos="400989" algn="l"/>
                <a:tab pos="537264" algn="l"/>
                <a:tab pos="1090202" algn="l"/>
                <a:tab pos="1643139" algn="l"/>
                <a:tab pos="2196077" algn="l"/>
                <a:tab pos="2749015" algn="l"/>
                <a:tab pos="3301952" algn="l"/>
                <a:tab pos="3854890" algn="l"/>
                <a:tab pos="4407828" algn="l"/>
                <a:tab pos="4960765" algn="l"/>
                <a:tab pos="5513703" algn="l"/>
                <a:tab pos="6066641" algn="l"/>
                <a:tab pos="6619578" algn="l"/>
                <a:tab pos="7172516" algn="l"/>
                <a:tab pos="7725454" algn="l"/>
                <a:tab pos="8278391" algn="l"/>
                <a:tab pos="8831329" algn="l"/>
                <a:tab pos="9384267" algn="l"/>
                <a:tab pos="9937204" algn="l"/>
                <a:tab pos="10490142" algn="l"/>
                <a:tab pos="11043080" algn="l"/>
                <a:tab pos="11058754" algn="l"/>
                <a:tab pos="11611691" algn="l"/>
                <a:tab pos="12164629" algn="l"/>
                <a:tab pos="12717567" algn="l"/>
              </a:tabLst>
            </a:pPr>
            <a:r>
              <a:rPr lang="en-US" sz="2800" spc="-1" dirty="0">
                <a:solidFill>
                  <a:srgbClr val="000000"/>
                </a:solidFill>
              </a:rPr>
              <a:t>Each </a:t>
            </a:r>
            <a:r>
              <a:rPr lang="en-US" sz="2800" spc="-1" dirty="0">
                <a:solidFill>
                  <a:srgbClr val="0000FF"/>
                </a:solidFill>
              </a:rPr>
              <a:t>end site </a:t>
            </a:r>
            <a:r>
              <a:rPr lang="en-US" sz="2800" spc="-1" dirty="0">
                <a:solidFill>
                  <a:srgbClr val="000000"/>
                </a:solidFill>
              </a:rPr>
              <a:t>will generally have a /48</a:t>
            </a:r>
            <a:endParaRPr lang="en-US" sz="2800" spc="-1" dirty="0"/>
          </a:p>
          <a:p>
            <a:pPr marL="884700" lvl="1" indent="-331327">
              <a:spcBef>
                <a:spcPts val="843"/>
              </a:spcBef>
              <a:buClr>
                <a:srgbClr val="000000"/>
              </a:buClr>
              <a:buFont typeface="Arial"/>
              <a:buChar char="–"/>
              <a:tabLst>
                <a:tab pos="400989" algn="l"/>
                <a:tab pos="537264" algn="l"/>
                <a:tab pos="1090202" algn="l"/>
                <a:tab pos="1643139" algn="l"/>
                <a:tab pos="2196077" algn="l"/>
                <a:tab pos="2749015" algn="l"/>
                <a:tab pos="3301952" algn="l"/>
                <a:tab pos="3854890" algn="l"/>
                <a:tab pos="4407828" algn="l"/>
                <a:tab pos="4960765" algn="l"/>
                <a:tab pos="5513703" algn="l"/>
                <a:tab pos="6066641" algn="l"/>
                <a:tab pos="6619578" algn="l"/>
                <a:tab pos="7172516" algn="l"/>
                <a:tab pos="7725454" algn="l"/>
                <a:tab pos="8278391" algn="l"/>
                <a:tab pos="8831329" algn="l"/>
                <a:tab pos="9384267" algn="l"/>
                <a:tab pos="9937204" algn="l"/>
                <a:tab pos="10490142" algn="l"/>
                <a:tab pos="11043080" algn="l"/>
                <a:tab pos="11058754" algn="l"/>
                <a:tab pos="11611691" algn="l"/>
                <a:tab pos="12164629" algn="l"/>
                <a:tab pos="12717567" algn="l"/>
              </a:tabLst>
            </a:pPr>
            <a:r>
              <a:rPr lang="en-US" sz="2400" spc="-1" dirty="0">
                <a:solidFill>
                  <a:srgbClr val="000000"/>
                </a:solidFill>
              </a:rPr>
              <a:t>64k subnets per site</a:t>
            </a:r>
            <a:endParaRPr lang="en-US" sz="2400" spc="-1" dirty="0"/>
          </a:p>
          <a:p>
            <a:pPr marL="400989" indent="-400553">
              <a:spcBef>
                <a:spcPts val="966"/>
              </a:spcBef>
              <a:buClr>
                <a:srgbClr val="000000"/>
              </a:buClr>
              <a:buFont typeface="Arial"/>
              <a:buChar char="•"/>
              <a:tabLst>
                <a:tab pos="400989" algn="l"/>
                <a:tab pos="537264" algn="l"/>
                <a:tab pos="1090202" algn="l"/>
                <a:tab pos="1643139" algn="l"/>
                <a:tab pos="2196077" algn="l"/>
                <a:tab pos="2749015" algn="l"/>
                <a:tab pos="3301952" algn="l"/>
                <a:tab pos="3854890" algn="l"/>
                <a:tab pos="4407828" algn="l"/>
                <a:tab pos="4960765" algn="l"/>
                <a:tab pos="5513703" algn="l"/>
                <a:tab pos="6066641" algn="l"/>
                <a:tab pos="6619578" algn="l"/>
                <a:tab pos="7172516" algn="l"/>
                <a:tab pos="7725454" algn="l"/>
                <a:tab pos="8278391" algn="l"/>
                <a:tab pos="8831329" algn="l"/>
                <a:tab pos="9384267" algn="l"/>
                <a:tab pos="9937204" algn="l"/>
                <a:tab pos="10490142" algn="l"/>
                <a:tab pos="11043080" algn="l"/>
                <a:tab pos="11058754" algn="l"/>
                <a:tab pos="11611691" algn="l"/>
                <a:tab pos="12164629" algn="l"/>
                <a:tab pos="12717567" algn="l"/>
              </a:tabLst>
            </a:pPr>
            <a:r>
              <a:rPr lang="en-US" sz="2800" spc="-1" dirty="0">
                <a:solidFill>
                  <a:srgbClr val="000000"/>
                </a:solidFill>
              </a:rPr>
              <a:t>Regional Internet Registries generally allocate /32 at a time</a:t>
            </a:r>
            <a:endParaRPr lang="en-US" sz="2800" spc="-1" dirty="0"/>
          </a:p>
          <a:p>
            <a:pPr marL="884700" lvl="1" indent="-331327">
              <a:spcBef>
                <a:spcPts val="843"/>
              </a:spcBef>
              <a:buClr>
                <a:srgbClr val="000000"/>
              </a:buClr>
              <a:buFont typeface="Arial"/>
              <a:buChar char="–"/>
              <a:tabLst>
                <a:tab pos="400989" algn="l"/>
                <a:tab pos="537264" algn="l"/>
                <a:tab pos="1090202" algn="l"/>
                <a:tab pos="1643139" algn="l"/>
                <a:tab pos="2196077" algn="l"/>
                <a:tab pos="2749015" algn="l"/>
                <a:tab pos="3301952" algn="l"/>
                <a:tab pos="3854890" algn="l"/>
                <a:tab pos="4407828" algn="l"/>
                <a:tab pos="4960765" algn="l"/>
                <a:tab pos="5513703" algn="l"/>
                <a:tab pos="6066641" algn="l"/>
                <a:tab pos="6619578" algn="l"/>
                <a:tab pos="7172516" algn="l"/>
                <a:tab pos="7725454" algn="l"/>
                <a:tab pos="8278391" algn="l"/>
                <a:tab pos="8831329" algn="l"/>
                <a:tab pos="9384267" algn="l"/>
                <a:tab pos="9937204" algn="l"/>
                <a:tab pos="10490142" algn="l"/>
                <a:tab pos="11043080" algn="l"/>
                <a:tab pos="11058754" algn="l"/>
                <a:tab pos="11611691" algn="l"/>
                <a:tab pos="12164629" algn="l"/>
                <a:tab pos="12717567" algn="l"/>
              </a:tabLst>
            </a:pPr>
            <a:r>
              <a:rPr lang="en-US" sz="2400" spc="-1" dirty="0">
                <a:solidFill>
                  <a:srgbClr val="000000"/>
                </a:solidFill>
              </a:rPr>
              <a:t>64k end sites</a:t>
            </a:r>
            <a:endParaRPr lang="en-US" sz="2400" spc="-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6C2AA-C94E-4401-9C4E-5A6E9B10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of IPv6 addresses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58B09AB-AD1F-B448-ECBD-7CFD6ACC4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730" y="304170"/>
            <a:ext cx="4576831" cy="2678464"/>
          </a:xfrm>
          <a:prstGeom prst="rect">
            <a:avLst/>
          </a:prstGeom>
        </p:spPr>
      </p:pic>
      <p:pic>
        <p:nvPicPr>
          <p:cNvPr id="4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9541836-B967-8B9C-1ADC-0E91DF964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09" y="4163439"/>
            <a:ext cx="3307927" cy="257783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" name="Table 2"/>
          <p:cNvGraphicFramePr/>
          <p:nvPr>
            <p:extLst>
              <p:ext uri="{D42A27DB-BD31-4B8C-83A1-F6EECF244321}">
                <p14:modId xmlns:p14="http://schemas.microsoft.com/office/powerpoint/2010/main" val="3659403225"/>
              </p:ext>
            </p:extLst>
          </p:nvPr>
        </p:nvGraphicFramePr>
        <p:xfrm>
          <a:off x="973350" y="1558804"/>
          <a:ext cx="9625085" cy="2879834"/>
        </p:xfrm>
        <a:graphic>
          <a:graphicData uri="http://schemas.openxmlformats.org/drawingml/2006/table">
            <a:tbl>
              <a:tblPr/>
              <a:tblGrid>
                <a:gridCol w="1586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6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0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3302">
                <a:tc>
                  <a:txBody>
                    <a:bodyPr/>
                    <a:lstStyle/>
                    <a:p>
                      <a:pPr algn="ctr"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endParaRPr lang="en-GB" sz="2400" b="1" strike="noStrike" spc="-1" dirty="0">
                        <a:solidFill>
                          <a:srgbClr val="000000"/>
                        </a:solidFill>
                        <a:latin typeface="+mn-lt"/>
                        <a:ea typeface="MS Mincho"/>
                      </a:endParaRPr>
                    </a:p>
                    <a:p>
                      <a:pPr algn="ctr"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1" strike="noStrike" spc="-1" dirty="0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Country</a:t>
                      </a:r>
                      <a:endParaRPr lang="en-US" sz="2400" b="0" strike="noStrike" spc="-1" dirty="0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endParaRPr lang="en-GB" sz="2400" b="1" strike="noStrike" spc="-1" dirty="0">
                        <a:solidFill>
                          <a:srgbClr val="000000"/>
                        </a:solidFill>
                        <a:latin typeface="+mn-lt"/>
                        <a:ea typeface="MS Mincho"/>
                      </a:endParaRPr>
                    </a:p>
                    <a:p>
                      <a:pPr algn="ctr"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1" strike="noStrike" spc="-1" dirty="0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Netblock</a:t>
                      </a:r>
                      <a:endParaRPr lang="en-US" sz="2400" b="0" strike="noStrike" spc="-1" dirty="0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endParaRPr lang="en-GB" sz="2400" b="1" strike="noStrike" spc="-1" dirty="0">
                        <a:solidFill>
                          <a:srgbClr val="000000"/>
                        </a:solidFill>
                        <a:latin typeface="+mn-lt"/>
                        <a:ea typeface="MS Mincho"/>
                      </a:endParaRPr>
                    </a:p>
                    <a:p>
                      <a:pPr algn="ctr"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1" strike="noStrike" spc="-1" dirty="0" err="1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NetName</a:t>
                      </a:r>
                      <a:endParaRPr lang="en-US" sz="2400" b="0" strike="noStrike" spc="-1" dirty="0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endParaRPr lang="en-GB" sz="2400" b="1" strike="noStrike" spc="-1" dirty="0">
                        <a:solidFill>
                          <a:srgbClr val="000000"/>
                        </a:solidFill>
                        <a:latin typeface="+mn-lt"/>
                        <a:ea typeface="MS Mincho"/>
                      </a:endParaRPr>
                    </a:p>
                    <a:p>
                      <a:pPr algn="ctr"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1" strike="noStrike" spc="-1" dirty="0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Date</a:t>
                      </a:r>
                      <a:endParaRPr lang="en-US" sz="2400" b="0" strike="noStrike" spc="-1" dirty="0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51">
                <a:tc>
                  <a:txBody>
                    <a:bodyPr/>
                    <a:lstStyle/>
                    <a:p>
                      <a:pPr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0" strike="noStrike" spc="-1" dirty="0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CN</a:t>
                      </a:r>
                      <a:endParaRPr lang="en-US" sz="2400" b="0" strike="noStrike" spc="-1" dirty="0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0" strike="noStrike" spc="-1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2001:4510::/29</a:t>
                      </a:r>
                      <a:endParaRPr lang="en-US" sz="2400" b="0" strike="noStrike" spc="-1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0" strike="noStrike" spc="-1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CGWNET-CNNIC-CN</a:t>
                      </a:r>
                      <a:endParaRPr lang="en-US" sz="2400" b="0" strike="noStrike" spc="-1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0" strike="noStrike" spc="-1" dirty="0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20060123</a:t>
                      </a:r>
                      <a:endParaRPr lang="en-US" sz="2400" b="0" strike="noStrike" spc="-1" dirty="0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740">
                <a:tc>
                  <a:txBody>
                    <a:bodyPr/>
                    <a:lstStyle/>
                    <a:p>
                      <a:pPr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0" strike="noStrike" spc="-1" dirty="0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IN</a:t>
                      </a:r>
                      <a:endParaRPr lang="en-US" sz="2400" b="0" strike="noStrike" spc="-1" dirty="0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0" strike="noStrike" spc="-1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2001:4520::/32</a:t>
                      </a:r>
                      <a:endParaRPr lang="en-US" sz="2400" b="0" strike="noStrike" spc="-1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0" strike="noStrike" spc="-1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HCL-INFINET-IN</a:t>
                      </a:r>
                      <a:endParaRPr lang="en-US" sz="2400" b="0" strike="noStrike" spc="-1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0" strike="noStrike" spc="-1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20060131</a:t>
                      </a:r>
                      <a:endParaRPr lang="en-US" sz="2400" b="0" strike="noStrike" spc="-1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899">
                <a:tc>
                  <a:txBody>
                    <a:bodyPr/>
                    <a:lstStyle/>
                    <a:p>
                      <a:pPr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0" strike="noStrike" spc="-1" dirty="0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IN</a:t>
                      </a:r>
                      <a:endParaRPr lang="en-US" sz="2400" b="0" strike="noStrike" spc="-1" dirty="0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0" strike="noStrike" spc="-1" dirty="0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2001:4528::/32</a:t>
                      </a:r>
                      <a:endParaRPr lang="en-US" sz="2400" b="0" strike="noStrike" spc="-1" dirty="0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0" strike="noStrike" spc="-1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RelianceInfocomm-in</a:t>
                      </a:r>
                      <a:endParaRPr lang="en-US" sz="2400" b="0" strike="noStrike" spc="-1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0" strike="noStrike" spc="-1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20060209</a:t>
                      </a:r>
                      <a:endParaRPr lang="en-US" sz="2400" b="0" strike="noStrike" spc="-1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031">
                <a:tc>
                  <a:txBody>
                    <a:bodyPr/>
                    <a:lstStyle/>
                    <a:p>
                      <a:pPr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0" strike="noStrike" spc="-1" dirty="0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NZ</a:t>
                      </a:r>
                      <a:endParaRPr lang="en-US" sz="2400" b="0" strike="noStrike" spc="-1" dirty="0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0" strike="noStrike" spc="-1" dirty="0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2001:4530::/32</a:t>
                      </a:r>
                      <a:endParaRPr lang="en-US" sz="2400" b="0" strike="noStrike" spc="-1" dirty="0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0" strike="noStrike" spc="-1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MASSEY-IPV6</a:t>
                      </a:r>
                      <a:endParaRPr lang="en-US" sz="2400" b="0" strike="noStrike" spc="-1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0" strike="noStrike" spc="-1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20060216</a:t>
                      </a:r>
                      <a:endParaRPr lang="en-US" sz="2400" b="0" strike="noStrike" spc="-1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011">
                <a:tc>
                  <a:txBody>
                    <a:bodyPr/>
                    <a:lstStyle/>
                    <a:p>
                      <a:pPr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0" strike="noStrike" spc="-1" dirty="0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PK</a:t>
                      </a:r>
                      <a:endParaRPr lang="en-US" sz="2400" b="0" strike="noStrike" spc="-1" dirty="0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0" strike="noStrike" spc="-1" dirty="0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2001:4538::/32</a:t>
                      </a:r>
                      <a:endParaRPr lang="en-US" sz="2400" b="0" strike="noStrike" spc="-1" dirty="0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0" strike="noStrike" spc="-1" dirty="0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CYBERNET-ipv6</a:t>
                      </a:r>
                      <a:endParaRPr lang="en-US" sz="2400" b="0" strike="noStrike" spc="-1" dirty="0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64000"/>
                        </a:lnSpc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</a:tabLst>
                      </a:pPr>
                      <a:r>
                        <a:rPr lang="en-GB" sz="2400" b="0" strike="noStrike" spc="-1" dirty="0">
                          <a:solidFill>
                            <a:srgbClr val="000000"/>
                          </a:solidFill>
                          <a:latin typeface="+mn-lt"/>
                          <a:ea typeface="MS Mincho"/>
                        </a:rPr>
                        <a:t>20060229</a:t>
                      </a:r>
                      <a:endParaRPr lang="en-US" sz="2400" b="0" strike="noStrike" spc="-1" dirty="0">
                        <a:latin typeface="+mn-lt"/>
                      </a:endParaRPr>
                    </a:p>
                  </a:txBody>
                  <a:tcPr marL="108847" marR="108847" marT="55294" marB="55294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5" name="CustomShape 3"/>
          <p:cNvSpPr/>
          <p:nvPr/>
        </p:nvSpPr>
        <p:spPr>
          <a:xfrm>
            <a:off x="214" y="5159328"/>
            <a:ext cx="12191253" cy="8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86" name="Picture 285"/>
          <p:cNvPicPr/>
          <p:nvPr/>
        </p:nvPicPr>
        <p:blipFill>
          <a:blip r:embed="rId3"/>
          <a:stretch/>
        </p:blipFill>
        <p:spPr>
          <a:xfrm>
            <a:off x="3900284" y="1433207"/>
            <a:ext cx="7973230" cy="4741793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4"/>
          <a:stretch/>
        </p:blipFill>
        <p:spPr>
          <a:xfrm>
            <a:off x="1790740" y="3429000"/>
            <a:ext cx="8454768" cy="3247982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1D7400-FC24-4893-A9F3-7830C63A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Early IPv6 Allocations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dur="indefinite" fill="hold">
                      <p:stCondLst>
                        <p:cond delay="indefinite"/>
                      </p:stCondLst>
                      <p:childTnLst>
                        <p:par>
                          <p:cTn id="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dur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2"/>
          <p:cNvSpPr/>
          <p:nvPr/>
        </p:nvSpPr>
        <p:spPr>
          <a:xfrm>
            <a:off x="609755" y="1604399"/>
            <a:ext cx="10970865" cy="39763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7500" lnSpcReduction="20000"/>
          </a:bodyPr>
          <a:lstStyle/>
          <a:p>
            <a:pPr marL="522461" indent="-391410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386" spc="-1" dirty="0"/>
              <a:t>Normally depicts as /xx notation</a:t>
            </a:r>
          </a:p>
          <a:p>
            <a:pPr marL="522461" indent="-391410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386" spc="-1" dirty="0"/>
              <a:t>Ex: 2001:17:42::/48</a:t>
            </a:r>
          </a:p>
          <a:p>
            <a:pPr marL="1044922" lvl="1" indent="-391410">
              <a:spcBef>
                <a:spcPts val="1371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903" spc="-1" dirty="0"/>
              <a:t>For /64 networks </a:t>
            </a:r>
          </a:p>
          <a:p>
            <a:pPr marL="1567382" lvl="2" indent="-347872">
              <a:spcBef>
                <a:spcPts val="102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19" spc="-1" dirty="0"/>
              <a:t>network bits – 48, subnet bits 16, host bits 64</a:t>
            </a:r>
          </a:p>
          <a:p>
            <a:pPr marL="1567382" lvl="2" indent="-347872">
              <a:spcBef>
                <a:spcPts val="102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19" spc="-1" dirty="0"/>
              <a:t>2^16 different patterns can be generated – over 64,000 /64 subnets</a:t>
            </a:r>
          </a:p>
          <a:p>
            <a:pPr marL="522461" indent="-391410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386" spc="-1" dirty="0"/>
              <a:t>Ex 2001:17:42::/52</a:t>
            </a:r>
          </a:p>
          <a:p>
            <a:pPr marL="1044922" lvl="1" indent="-391410">
              <a:spcBef>
                <a:spcPts val="1371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903" spc="-1" dirty="0"/>
              <a:t>Network bits – 52, subnet bits 12, network bits 64</a:t>
            </a:r>
          </a:p>
          <a:p>
            <a:pPr marL="1044922" lvl="1" indent="-391410">
              <a:spcBef>
                <a:spcPts val="1371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903" spc="-1" dirty="0"/>
              <a:t>2^12 , /64 subnets can be generated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68F16-94E7-4737-B76A-842AB531F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 Mask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BB65-B3C6-4BDB-9CED-F8D4BEC0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 for IPv6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915A6-2B31-4224-92C9-672DF1236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IPv4 </a:t>
            </a:r>
            <a:r>
              <a:rPr lang="en-US" dirty="0">
                <a:sym typeface="Wingdings" panose="05000000000000000000" pitchFamily="2" charset="2"/>
              </a:rPr>
              <a:t> /x for the network bits and the remaining for the host bits</a:t>
            </a:r>
          </a:p>
          <a:p>
            <a:r>
              <a:rPr lang="en-US" dirty="0">
                <a:sym typeface="Wingdings" panose="05000000000000000000" pitchFamily="2" charset="2"/>
              </a:rPr>
              <a:t>Important considerations: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Only /64 is the smallest subnet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Not /124 or /122 </a:t>
            </a:r>
          </a:p>
          <a:p>
            <a:r>
              <a:rPr lang="en-US" dirty="0">
                <a:sym typeface="Wingdings" panose="05000000000000000000" pitchFamily="2" charset="2"/>
              </a:rPr>
              <a:t>When /48 assigned,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The sub networks can be derived from the 48</a:t>
            </a:r>
            <a:r>
              <a:rPr lang="en-US" baseline="30000" dirty="0">
                <a:sym typeface="Wingdings" panose="05000000000000000000" pitchFamily="2" charset="2"/>
              </a:rPr>
              <a:t>th</a:t>
            </a:r>
            <a:r>
              <a:rPr lang="en-US" dirty="0">
                <a:sym typeface="Wingdings" panose="05000000000000000000" pitchFamily="2" charset="2"/>
              </a:rPr>
              <a:t> bit to 64</a:t>
            </a:r>
            <a:r>
              <a:rPr lang="en-US" baseline="30000" dirty="0">
                <a:sym typeface="Wingdings" panose="05000000000000000000" pitchFamily="2" charset="2"/>
              </a:rPr>
              <a:t>th</a:t>
            </a:r>
            <a:r>
              <a:rPr lang="en-US" dirty="0">
                <a:sym typeface="Wingdings" panose="05000000000000000000" pitchFamily="2" charset="2"/>
              </a:rPr>
              <a:t> bit 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16 bits are available for subnetting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E038E-A599-46D5-96CC-866A9DC87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399E5BAA-75C2-3B2C-2443-9869CC6A0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457" y="4913871"/>
            <a:ext cx="4472152" cy="135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532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2649-1947-468B-B7A5-E3755745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612FC-71BA-4925-80E4-DC8D4BBEF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organization receives 2402:d000:100c::/48 IP blocks from its ISP.</a:t>
            </a:r>
          </a:p>
          <a:p>
            <a:pPr lvl="1"/>
            <a:r>
              <a:rPr lang="en-US" dirty="0"/>
              <a:t>Assuming the IPv6 address block is assigned to 4 subnets with equal number of hosts, prepare the IP address assignment plan for the 4 subnets. Clearly indicate the network addresses of each subnet.</a:t>
            </a:r>
          </a:p>
          <a:p>
            <a:r>
              <a:rPr lang="en-US" dirty="0"/>
              <a:t>Methodology</a:t>
            </a:r>
          </a:p>
          <a:p>
            <a:pPr lvl="1"/>
            <a:r>
              <a:rPr lang="en-US" dirty="0"/>
              <a:t>To create 4 subnets from the /48 network, it is required to another 2 bits fixed as 2^2=4</a:t>
            </a:r>
          </a:p>
          <a:p>
            <a:pPr lvl="1"/>
            <a:r>
              <a:rPr lang="en-US" dirty="0"/>
              <a:t>New network bits = 48 + 2 = 50</a:t>
            </a:r>
          </a:p>
          <a:p>
            <a:pPr lvl="1"/>
            <a:r>
              <a:rPr lang="en-US" dirty="0"/>
              <a:t>Subnet can be denoted as /50 network</a:t>
            </a:r>
          </a:p>
          <a:p>
            <a:pPr lvl="1"/>
            <a:r>
              <a:rPr lang="en-US" dirty="0"/>
              <a:t>How to derive the addresses?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33C3C-AD90-4456-99FE-759D27D1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6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15DB-C040-499D-9477-A0C9D9467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the network addresses of each subnet?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E1583-DBDB-47D4-A467-19B9EA6CA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2402:d000:100c::/48 divided in to four subnets </a:t>
            </a:r>
            <a:r>
              <a:rPr lang="en-US" dirty="0">
                <a:sym typeface="Wingdings" panose="05000000000000000000" pitchFamily="2" charset="2"/>
              </a:rPr>
              <a:t> 2^2</a:t>
            </a:r>
          </a:p>
          <a:p>
            <a:r>
              <a:rPr lang="en-US" dirty="0">
                <a:sym typeface="Wingdings" panose="05000000000000000000" pitchFamily="2" charset="2"/>
              </a:rPr>
              <a:t>2 bits needs to be used  48 + 2  50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The subnet is /50</a:t>
            </a:r>
          </a:p>
          <a:p>
            <a:r>
              <a:rPr lang="en-US" dirty="0">
                <a:sym typeface="Wingdings" panose="05000000000000000000" pitchFamily="2" charset="2"/>
              </a:rPr>
              <a:t>Then How to get each network addresses?</a:t>
            </a:r>
          </a:p>
          <a:p>
            <a:pPr lvl="1"/>
            <a:r>
              <a:rPr lang="en-US" dirty="0"/>
              <a:t>2402:d000:100c: xx00 0000 0000 0000::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95F52-25B7-4CCD-A134-93DD2457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55</a:t>
            </a:fld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AD9DCBDD-6815-AE13-E8B0-F2024B21CC05}"/>
              </a:ext>
            </a:extLst>
          </p:cNvPr>
          <p:cNvSpPr/>
          <p:nvPr/>
        </p:nvSpPr>
        <p:spPr>
          <a:xfrm rot="16200000">
            <a:off x="4873719" y="2755619"/>
            <a:ext cx="369331" cy="2684837"/>
          </a:xfrm>
          <a:prstGeom prst="leftBrace">
            <a:avLst>
              <a:gd name="adj1" fmla="val 41908"/>
              <a:gd name="adj2" fmla="val 4963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C6557B-1C89-1778-311F-27D4642A00CD}"/>
              </a:ext>
            </a:extLst>
          </p:cNvPr>
          <p:cNvSpPr txBox="1"/>
          <p:nvPr/>
        </p:nvSpPr>
        <p:spPr>
          <a:xfrm>
            <a:off x="4017527" y="4253681"/>
            <a:ext cx="383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From bit 49 to 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A78BE8-C90F-B7CF-67DB-2DF2076C8F31}"/>
              </a:ext>
            </a:extLst>
          </p:cNvPr>
          <p:cNvSpPr txBox="1"/>
          <p:nvPr/>
        </p:nvSpPr>
        <p:spPr>
          <a:xfrm>
            <a:off x="838201" y="4801912"/>
            <a:ext cx="10489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2402:d000:100c:0000 0000 0000 0000::/50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2402:d000:100c:0 0 0 0::/50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2402:d000:100c::/50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8B8703-95F4-7EFC-1569-83875DA87672}"/>
              </a:ext>
            </a:extLst>
          </p:cNvPr>
          <p:cNvSpPr txBox="1"/>
          <p:nvPr/>
        </p:nvSpPr>
        <p:spPr>
          <a:xfrm>
            <a:off x="864579" y="5237881"/>
            <a:ext cx="103805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2402:d000:100c:0100 0000 0000 0000::/50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2402:d000:100c:4 0 0 0::/50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2402:d000:100c:4000:/50</a:t>
            </a:r>
          </a:p>
          <a:p>
            <a:r>
              <a:rPr lang="en-US" dirty="0">
                <a:solidFill>
                  <a:srgbClr val="0070C0"/>
                </a:solidFill>
              </a:rPr>
              <a:t>2402:d000:100c:1000 0000 0000 0000::/50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2402:d000:100c:8 0 0 0::/50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2402:d000:100c:8000:/50</a:t>
            </a:r>
          </a:p>
          <a:p>
            <a:r>
              <a:rPr lang="en-US" dirty="0">
                <a:solidFill>
                  <a:srgbClr val="0070C0"/>
                </a:solidFill>
              </a:rPr>
              <a:t>2402:d000:100c:1100 0000 0000 0000::/50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2402:d000:100c:C 0 0 0::/50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2402:d000:100c:C000:/50</a:t>
            </a:r>
          </a:p>
        </p:txBody>
      </p:sp>
    </p:spTree>
    <p:extLst>
      <p:ext uri="{BB962C8B-B14F-4D97-AF65-F5344CB8AC3E}">
        <p14:creationId xmlns:p14="http://schemas.microsoft.com/office/powerpoint/2010/main" val="116426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F7BF-E93C-4168-861C-BFC94A11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subnetting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55768-5D36-421D-BAD7-F402F50AE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 startAt="2"/>
            </a:pPr>
            <a:r>
              <a:rPr lang="en-US" dirty="0"/>
              <a:t>The last  subnet is further sub-netted to /56 subnets.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dirty="0"/>
              <a:t>How many /56 subnets can be derived from that subnet? Clearly indicate the method that you used in finding the answer.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Write the first and the last /56 subnet IP addresses.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F8C7C-790B-40B5-9023-87C18EB89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38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2"/>
          <p:cNvSpPr/>
          <p:nvPr/>
        </p:nvSpPr>
        <p:spPr>
          <a:xfrm>
            <a:off x="608449" y="1603963"/>
            <a:ext cx="10969994" cy="4525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9171" rIns="0" bIns="0">
            <a:normAutofit/>
          </a:bodyPr>
          <a:lstStyle/>
          <a:p>
            <a:pPr marL="512447" indent="-385315">
              <a:lnSpc>
                <a:spcPct val="94000"/>
              </a:lnSpc>
              <a:spcAft>
                <a:spcPts val="172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512447" algn="l"/>
                <a:tab pos="648722" algn="l"/>
                <a:tab pos="1201660" algn="l"/>
                <a:tab pos="1754598" algn="l"/>
                <a:tab pos="2307535" algn="l"/>
                <a:tab pos="2860473" algn="l"/>
                <a:tab pos="3413411" algn="l"/>
                <a:tab pos="3966348" algn="l"/>
                <a:tab pos="4519286" algn="l"/>
                <a:tab pos="5072224" algn="l"/>
                <a:tab pos="5625161" algn="l"/>
                <a:tab pos="6178099" algn="l"/>
                <a:tab pos="6731037" algn="l"/>
                <a:tab pos="7283974" algn="l"/>
                <a:tab pos="7836912" algn="l"/>
                <a:tab pos="8389850" algn="l"/>
                <a:tab pos="8942787" algn="l"/>
                <a:tab pos="9495725" algn="l"/>
                <a:tab pos="10048663" algn="l"/>
                <a:tab pos="10601600" algn="l"/>
                <a:tab pos="11154538" algn="l"/>
                <a:tab pos="11611691" algn="l"/>
                <a:tab pos="12164629" algn="l"/>
                <a:tab pos="12717567" algn="l"/>
              </a:tabLst>
            </a:pPr>
            <a:r>
              <a:rPr lang="en-US" sz="2800" spc="-1" dirty="0">
                <a:solidFill>
                  <a:srgbClr val="000000"/>
                </a:solidFill>
              </a:rPr>
              <a:t>Ex: NSBM IPv6 block is 2401:DF0:17::/48</a:t>
            </a:r>
            <a:endParaRPr lang="en-US" sz="2800" spc="-1" dirty="0"/>
          </a:p>
          <a:p>
            <a:pPr marL="1034472" lvl="1" indent="-387056">
              <a:lnSpc>
                <a:spcPct val="94000"/>
              </a:lnSpc>
              <a:spcAft>
                <a:spcPts val="1375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512447" algn="l"/>
                <a:tab pos="648722" algn="l"/>
                <a:tab pos="1201660" algn="l"/>
                <a:tab pos="1754598" algn="l"/>
                <a:tab pos="2307535" algn="l"/>
                <a:tab pos="2860473" algn="l"/>
                <a:tab pos="3413411" algn="l"/>
                <a:tab pos="3966348" algn="l"/>
                <a:tab pos="4519286" algn="l"/>
                <a:tab pos="5072224" algn="l"/>
                <a:tab pos="5625161" algn="l"/>
                <a:tab pos="6178099" algn="l"/>
                <a:tab pos="6731037" algn="l"/>
                <a:tab pos="7283974" algn="l"/>
                <a:tab pos="7836912" algn="l"/>
                <a:tab pos="8389850" algn="l"/>
                <a:tab pos="8942787" algn="l"/>
                <a:tab pos="9495725" algn="l"/>
                <a:tab pos="10048663" algn="l"/>
                <a:tab pos="10601600" algn="l"/>
                <a:tab pos="11154538" algn="l"/>
                <a:tab pos="11611691" algn="l"/>
                <a:tab pos="12164629" algn="l"/>
                <a:tab pos="12717567" algn="l"/>
              </a:tabLst>
            </a:pPr>
            <a:r>
              <a:rPr lang="en-US" sz="2400" spc="-1" dirty="0">
                <a:solidFill>
                  <a:srgbClr val="000000"/>
                </a:solidFill>
              </a:rPr>
              <a:t>First 2, /56 blocks will be used for back bone and the next 2, /56 block will be used for the server network</a:t>
            </a:r>
            <a:endParaRPr lang="en-US" sz="2400" spc="-1" dirty="0"/>
          </a:p>
          <a:p>
            <a:pPr marL="1034472" lvl="1" indent="-387056">
              <a:lnSpc>
                <a:spcPct val="94000"/>
              </a:lnSpc>
              <a:spcAft>
                <a:spcPts val="1375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512447" algn="l"/>
                <a:tab pos="648722" algn="l"/>
                <a:tab pos="1201660" algn="l"/>
                <a:tab pos="1754598" algn="l"/>
                <a:tab pos="2307535" algn="l"/>
                <a:tab pos="2860473" algn="l"/>
                <a:tab pos="3413411" algn="l"/>
                <a:tab pos="3966348" algn="l"/>
                <a:tab pos="4519286" algn="l"/>
                <a:tab pos="5072224" algn="l"/>
                <a:tab pos="5625161" algn="l"/>
                <a:tab pos="6178099" algn="l"/>
                <a:tab pos="6731037" algn="l"/>
                <a:tab pos="7283974" algn="l"/>
                <a:tab pos="7836912" algn="l"/>
                <a:tab pos="8389850" algn="l"/>
                <a:tab pos="8942787" algn="l"/>
                <a:tab pos="9495725" algn="l"/>
                <a:tab pos="10048663" algn="l"/>
                <a:tab pos="10601600" algn="l"/>
                <a:tab pos="11154538" algn="l"/>
                <a:tab pos="11611691" algn="l"/>
                <a:tab pos="12164629" algn="l"/>
                <a:tab pos="12717567" algn="l"/>
              </a:tabLst>
            </a:pPr>
            <a:r>
              <a:rPr lang="en-US" sz="2400" spc="-1" dirty="0">
                <a:solidFill>
                  <a:srgbClr val="000000"/>
                </a:solidFill>
              </a:rPr>
              <a:t>Next 124, /56 for computing faculty, next 64 , /56 for Business and the remaining for Engineering faculty </a:t>
            </a:r>
            <a:endParaRPr lang="en-US" sz="2400" spc="-1" dirty="0"/>
          </a:p>
          <a:p>
            <a:pPr marL="512447" indent="-385315">
              <a:lnSpc>
                <a:spcPct val="94000"/>
              </a:lnSpc>
              <a:spcAft>
                <a:spcPts val="172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512447" algn="l"/>
                <a:tab pos="648722" algn="l"/>
                <a:tab pos="1201660" algn="l"/>
                <a:tab pos="1754598" algn="l"/>
                <a:tab pos="2307535" algn="l"/>
                <a:tab pos="2860473" algn="l"/>
                <a:tab pos="3413411" algn="l"/>
                <a:tab pos="3966348" algn="l"/>
                <a:tab pos="4519286" algn="l"/>
                <a:tab pos="5072224" algn="l"/>
                <a:tab pos="5625161" algn="l"/>
                <a:tab pos="6178099" algn="l"/>
                <a:tab pos="6731037" algn="l"/>
                <a:tab pos="7283974" algn="l"/>
                <a:tab pos="7836912" algn="l"/>
                <a:tab pos="8389850" algn="l"/>
                <a:tab pos="8942787" algn="l"/>
                <a:tab pos="9495725" algn="l"/>
                <a:tab pos="10048663" algn="l"/>
                <a:tab pos="10601600" algn="l"/>
                <a:tab pos="11154538" algn="l"/>
                <a:tab pos="11611691" algn="l"/>
                <a:tab pos="12164629" algn="l"/>
                <a:tab pos="12717567" algn="l"/>
              </a:tabLst>
            </a:pPr>
            <a:r>
              <a:rPr lang="en-US" sz="2800" spc="-1" dirty="0">
                <a:solidFill>
                  <a:srgbClr val="000000"/>
                </a:solidFill>
              </a:rPr>
              <a:t>Prepare the address assignment plan for</a:t>
            </a:r>
            <a:endParaRPr lang="en-US" sz="2800" spc="-1" dirty="0"/>
          </a:p>
          <a:p>
            <a:pPr marL="1034472" lvl="1" indent="-387056">
              <a:lnSpc>
                <a:spcPct val="94000"/>
              </a:lnSpc>
              <a:spcAft>
                <a:spcPts val="1375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512447" algn="l"/>
                <a:tab pos="648722" algn="l"/>
                <a:tab pos="1201660" algn="l"/>
                <a:tab pos="1754598" algn="l"/>
                <a:tab pos="2307535" algn="l"/>
                <a:tab pos="2860473" algn="l"/>
                <a:tab pos="3413411" algn="l"/>
                <a:tab pos="3966348" algn="l"/>
                <a:tab pos="4519286" algn="l"/>
                <a:tab pos="5072224" algn="l"/>
                <a:tab pos="5625161" algn="l"/>
                <a:tab pos="6178099" algn="l"/>
                <a:tab pos="6731037" algn="l"/>
                <a:tab pos="7283974" algn="l"/>
                <a:tab pos="7836912" algn="l"/>
                <a:tab pos="8389850" algn="l"/>
                <a:tab pos="8942787" algn="l"/>
                <a:tab pos="9495725" algn="l"/>
                <a:tab pos="10048663" algn="l"/>
                <a:tab pos="10601600" algn="l"/>
                <a:tab pos="11154538" algn="l"/>
                <a:tab pos="11611691" algn="l"/>
                <a:tab pos="12164629" algn="l"/>
                <a:tab pos="12717567" algn="l"/>
              </a:tabLst>
            </a:pPr>
            <a:r>
              <a:rPr lang="en-US" sz="2400" spc="-1" dirty="0">
                <a:solidFill>
                  <a:srgbClr val="000000"/>
                </a:solidFill>
              </a:rPr>
              <a:t>Backbone and servers</a:t>
            </a:r>
            <a:endParaRPr lang="en-US" sz="2400" spc="-1" dirty="0"/>
          </a:p>
          <a:p>
            <a:pPr marL="1034472" lvl="1" indent="-387056">
              <a:lnSpc>
                <a:spcPct val="94000"/>
              </a:lnSpc>
              <a:spcAft>
                <a:spcPts val="1375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512447" algn="l"/>
                <a:tab pos="648722" algn="l"/>
                <a:tab pos="1201660" algn="l"/>
                <a:tab pos="1754598" algn="l"/>
                <a:tab pos="2307535" algn="l"/>
                <a:tab pos="2860473" algn="l"/>
                <a:tab pos="3413411" algn="l"/>
                <a:tab pos="3966348" algn="l"/>
                <a:tab pos="4519286" algn="l"/>
                <a:tab pos="5072224" algn="l"/>
                <a:tab pos="5625161" algn="l"/>
                <a:tab pos="6178099" algn="l"/>
                <a:tab pos="6731037" algn="l"/>
                <a:tab pos="7283974" algn="l"/>
                <a:tab pos="7836912" algn="l"/>
                <a:tab pos="8389850" algn="l"/>
                <a:tab pos="8942787" algn="l"/>
                <a:tab pos="9495725" algn="l"/>
                <a:tab pos="10048663" algn="l"/>
                <a:tab pos="10601600" algn="l"/>
                <a:tab pos="11154538" algn="l"/>
                <a:tab pos="11611691" algn="l"/>
                <a:tab pos="12164629" algn="l"/>
                <a:tab pos="12717567" algn="l"/>
              </a:tabLst>
            </a:pPr>
            <a:r>
              <a:rPr lang="en-US" sz="2400" spc="-1" dirty="0">
                <a:solidFill>
                  <a:srgbClr val="000000"/>
                </a:solidFill>
              </a:rPr>
              <a:t>Eng. Fac/ Computing fac and Business </a:t>
            </a:r>
            <a:endParaRPr lang="en-US" sz="2400" spc="-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BA5E8-6C3D-4D82-BF0B-9058F6328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0B5F-4F55-F6E1-59AD-5ABD6D05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devices which can be manufactured by a vendor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F7E76-299F-533D-163A-B5FE68760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48 bit for a MAC address (The MAC address is unique)</a:t>
            </a:r>
          </a:p>
          <a:p>
            <a:r>
              <a:rPr lang="en-US" dirty="0"/>
              <a:t>24 bits out of the 48 is a unique number given to the vender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5712B-ED05-BA58-EF50-AB98C2AB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3EF3F8D0-0629-DC07-14B5-1FF743562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0" y="2846705"/>
            <a:ext cx="4323809" cy="21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90F7B0-7E7D-DF9F-D5D2-CDCBD5D17D05}"/>
              </a:ext>
            </a:extLst>
          </p:cNvPr>
          <p:cNvSpPr txBox="1"/>
          <p:nvPr/>
        </p:nvSpPr>
        <p:spPr>
          <a:xfrm>
            <a:off x="5826868" y="3180945"/>
            <a:ext cx="57295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different Serial numbers can be derived?</a:t>
            </a:r>
          </a:p>
          <a:p>
            <a:endParaRPr lang="en-US" dirty="0"/>
          </a:p>
          <a:p>
            <a:r>
              <a:rPr lang="en-US" dirty="0"/>
              <a:t>24 bits to be defined the serial number</a:t>
            </a:r>
          </a:p>
          <a:p>
            <a:r>
              <a:rPr lang="en-US" dirty="0"/>
              <a:t>000000 00000……………………………..1</a:t>
            </a:r>
          </a:p>
          <a:p>
            <a:r>
              <a:rPr lang="en-US" dirty="0"/>
              <a:t>XXXXXX 000000000000……………….10</a:t>
            </a:r>
          </a:p>
          <a:p>
            <a:r>
              <a:rPr lang="en-US" dirty="0"/>
              <a:t>XXXXXX 000000000000……………….11</a:t>
            </a:r>
          </a:p>
          <a:p>
            <a:r>
              <a:rPr lang="en-US" dirty="0"/>
              <a:t>XXXXXX 11111111111111……………11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2^24 = 2^4 x 2^10 x 2^10 </a:t>
            </a:r>
            <a:r>
              <a:rPr lang="en-US" dirty="0">
                <a:sym typeface="Wingdings" panose="05000000000000000000" pitchFamily="2" charset="2"/>
              </a:rPr>
              <a:t> 2^10 = 1024  ~ 1000</a:t>
            </a:r>
          </a:p>
          <a:p>
            <a:r>
              <a:rPr lang="en-US" dirty="0">
                <a:sym typeface="Wingdings" panose="05000000000000000000" pitchFamily="2" charset="2"/>
              </a:rPr>
              <a:t>2^24 = 16 x 1000 x 1000  16 Million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88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F667-BDCB-4963-9669-EAB61E7B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ECAC0-E44B-4759-937A-782C32F57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Port Addresses and Specific Addresses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7E99A-829A-4BBE-B69E-2B357B876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0972A-6465-49D9-96B1-C43CCB6B5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53" y="2176556"/>
            <a:ext cx="4205580" cy="3066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A167D6-F5F5-4E1D-B751-F3212DBEE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874" y="2176556"/>
            <a:ext cx="5616546" cy="28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15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C24A-CAEB-440B-93DE-8A7828C9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Address Schema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C3025-46F0-4FCA-80D9-F0545E1F9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Protocol version 4 (IPv4) is the fourth version of the Internet Protocol (IP).</a:t>
            </a:r>
          </a:p>
          <a:p>
            <a:pPr lvl="1"/>
            <a:r>
              <a:rPr lang="en-US" dirty="0"/>
              <a:t>IPv4 uses 32-bit addresses which limits the address space to 4294967296 (232) addresses. </a:t>
            </a:r>
          </a:p>
          <a:p>
            <a:r>
              <a:rPr lang="en-US" dirty="0"/>
              <a:t> IPv4 was the first version deployed for production on SATNET in 1982 and on the ARPANET in January 1983. </a:t>
            </a:r>
          </a:p>
          <a:p>
            <a:pPr lvl="1"/>
            <a:r>
              <a:rPr lang="en-US" dirty="0"/>
              <a:t>It is still used to route most Internet traffic today – Over 60%</a:t>
            </a:r>
          </a:p>
          <a:p>
            <a:r>
              <a:rPr lang="en-US" dirty="0"/>
              <a:t>IPv4 is a </a:t>
            </a:r>
            <a:r>
              <a:rPr lang="en-US" dirty="0">
                <a:solidFill>
                  <a:srgbClr val="0070C0"/>
                </a:solidFill>
              </a:rPr>
              <a:t>connectionless</a:t>
            </a:r>
            <a:r>
              <a:rPr lang="en-US" dirty="0"/>
              <a:t> protocol, and operates on a </a:t>
            </a:r>
            <a:r>
              <a:rPr lang="en-US" dirty="0">
                <a:solidFill>
                  <a:srgbClr val="0070C0"/>
                </a:solidFill>
              </a:rPr>
              <a:t>best-effort</a:t>
            </a:r>
            <a:r>
              <a:rPr lang="en-US" dirty="0"/>
              <a:t> delivery model, in that it does not guarantee delivery, nor does it assure proper sequencing or avoidance of duplicate delivery.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D4955-F625-4A35-9BAC-5C4BBB023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7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E81F-F2E4-47F2-B26F-276AB7BF8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584004" cy="4351338"/>
          </a:xfrm>
        </p:spPr>
        <p:txBody>
          <a:bodyPr>
            <a:normAutofit/>
          </a:bodyPr>
          <a:lstStyle/>
          <a:p>
            <a:r>
              <a:rPr lang="en-US" dirty="0"/>
              <a:t>A binary number with 32 bits (4 Byte)</a:t>
            </a:r>
          </a:p>
          <a:p>
            <a:r>
              <a:rPr lang="en-US" dirty="0"/>
              <a:t>Typically written in decimal digits, formatted as four 8-bit fields that are separated by periods ‘.’</a:t>
            </a:r>
          </a:p>
          <a:p>
            <a:r>
              <a:rPr lang="en-US" dirty="0"/>
              <a:t>Each of the four numbers can range from 0 to 255.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Why?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What is the first address of IPv4?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What is the last IP of IPv4?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1264068-8D95-4598-A24A-46CBE6620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000" y="1303119"/>
            <a:ext cx="4252609" cy="255156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28E4A-FCC6-4EBB-AB03-FF7CA6EE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74EB0F0-7D7E-412A-B235-20FE2876EE1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A91A7-9DF9-4847-BB62-36EF53EBD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20" y="518746"/>
            <a:ext cx="10515600" cy="1040058"/>
          </a:xfrm>
        </p:spPr>
        <p:txBody>
          <a:bodyPr anchor="ctr">
            <a:normAutofit/>
          </a:bodyPr>
          <a:lstStyle/>
          <a:p>
            <a:r>
              <a:rPr lang="en-US" dirty="0"/>
              <a:t>IPv4 Addressing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38E26-9076-63C5-D79A-CF7111AAA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204" y="4198484"/>
            <a:ext cx="4533219" cy="135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8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513312-B490-094A-DF66-BD5E02B56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an IP Address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D225C-E839-F499-F85C-0BC2DF45D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IP address made up of two components, a network portion and a host portion. </a:t>
            </a:r>
          </a:p>
          <a:p>
            <a:pPr lvl="1"/>
            <a:r>
              <a:rPr lang="en-US" dirty="0"/>
              <a:t>The</a:t>
            </a:r>
            <a:r>
              <a:rPr lang="en-US" dirty="0">
                <a:solidFill>
                  <a:srgbClr val="C00000"/>
                </a:solidFill>
              </a:rPr>
              <a:t> network address </a:t>
            </a:r>
            <a:r>
              <a:rPr lang="en-US" dirty="0"/>
              <a:t>is used to identify the network and is common to all the devices attached to the network.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host (or node) address </a:t>
            </a:r>
            <a:r>
              <a:rPr lang="en-US" dirty="0"/>
              <a:t>is used to identify a particular device attached to the network.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8D650-606C-8A10-A7F4-321C628C2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EB0F0-7D7E-412A-B235-20FE2876EE16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blue rectangular object with white text&#10;&#10;Description automatically generated">
            <a:extLst>
              <a:ext uri="{FF2B5EF4-FFF2-40B4-BE49-F238E27FC236}">
                <a16:creationId xmlns:a16="http://schemas.microsoft.com/office/drawing/2014/main" id="{78E5C5D9-0A97-32B6-BEED-69C2FE466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41"/>
          <a:stretch/>
        </p:blipFill>
        <p:spPr>
          <a:xfrm>
            <a:off x="1006636" y="4001233"/>
            <a:ext cx="5438775" cy="1205249"/>
          </a:xfrm>
          <a:prstGeom prst="rect">
            <a:avLst/>
          </a:prstGeom>
        </p:spPr>
      </p:pic>
      <p:pic>
        <p:nvPicPr>
          <p:cNvPr id="10" name="Picture 9" descr="A diagram of numbers and a network id&#10;&#10;Description automatically generated">
            <a:extLst>
              <a:ext uri="{FF2B5EF4-FFF2-40B4-BE49-F238E27FC236}">
                <a16:creationId xmlns:a16="http://schemas.microsoft.com/office/drawing/2014/main" id="{BFA9F013-3383-F42A-5C0C-25D412164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375" y="3929549"/>
            <a:ext cx="3740505" cy="172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610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Slides" id="{ABE79801-4083-46BE-945E-2E01B7E13FE2}" vid="{D325130D-3D76-4BE9-AD0A-8AC275FE50F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Slides" id="{ABE79801-4083-46BE-945E-2E01B7E13FE2}" vid="{D325130D-3D76-4BE9-AD0A-8AC275FE50F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2994</TotalTime>
  <Words>3477</Words>
  <Application>Microsoft Office PowerPoint</Application>
  <PresentationFormat>Widescreen</PresentationFormat>
  <Paragraphs>470</Paragraphs>
  <Slides>58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Arial Black</vt:lpstr>
      <vt:lpstr>Calibri</vt:lpstr>
      <vt:lpstr>Calibri Light</vt:lpstr>
      <vt:lpstr>Liberation Serif</vt:lpstr>
      <vt:lpstr>Symbol</vt:lpstr>
      <vt:lpstr>Wingdings</vt:lpstr>
      <vt:lpstr>1_Office Theme</vt:lpstr>
      <vt:lpstr>2_Office Theme</vt:lpstr>
      <vt:lpstr>Document</vt:lpstr>
      <vt:lpstr>PowerPoint Presentation</vt:lpstr>
      <vt:lpstr>Why an Address?</vt:lpstr>
      <vt:lpstr>Unique Communication</vt:lpstr>
      <vt:lpstr>How these Addresses are Used</vt:lpstr>
      <vt:lpstr>Addressing Formats</vt:lpstr>
      <vt:lpstr>Addressing</vt:lpstr>
      <vt:lpstr>IPv4 Address Schema </vt:lpstr>
      <vt:lpstr>IPv4 Addressing</vt:lpstr>
      <vt:lpstr>Parts of an IP Address</vt:lpstr>
      <vt:lpstr>IP Address Notation - Prefix</vt:lpstr>
      <vt:lpstr>IPv4 Address Classes</vt:lpstr>
      <vt:lpstr>IP Address Classes </vt:lpstr>
      <vt:lpstr>Limitations of Classful Addressing</vt:lpstr>
      <vt:lpstr>Classless Addressing</vt:lpstr>
      <vt:lpstr>Subnetting</vt:lpstr>
      <vt:lpstr>The Requirement for Breakdown of Network - Subnetting</vt:lpstr>
      <vt:lpstr>Subnet and Notation</vt:lpstr>
      <vt:lpstr>Address Masks / Subnet Mask</vt:lpstr>
      <vt:lpstr>Addresses in a Subnet</vt:lpstr>
      <vt:lpstr>Network Address</vt:lpstr>
      <vt:lpstr>Exercise </vt:lpstr>
      <vt:lpstr>Answer</vt:lpstr>
      <vt:lpstr>Subnet Sizes</vt:lpstr>
      <vt:lpstr>Exam Question</vt:lpstr>
      <vt:lpstr>IPv6</vt:lpstr>
      <vt:lpstr>Why New L3 Protocol ?</vt:lpstr>
      <vt:lpstr>Why Can't Go with IPv4</vt:lpstr>
      <vt:lpstr>Why More and More Demand ?</vt:lpstr>
      <vt:lpstr>Yet to Come</vt:lpstr>
      <vt:lpstr>Issues in IPv4 Allocation Policy </vt:lpstr>
      <vt:lpstr>Last IPv4 Allocations</vt:lpstr>
      <vt:lpstr>Surviving with IPv4</vt:lpstr>
      <vt:lpstr>IPv4 Allocation</vt:lpstr>
      <vt:lpstr>IPv4 Private IP ranges</vt:lpstr>
      <vt:lpstr>Why Can't go with v4</vt:lpstr>
      <vt:lpstr>Why Can't Go with V4</vt:lpstr>
      <vt:lpstr>Why Can't Go with IPv4</vt:lpstr>
      <vt:lpstr>New IP Protocol</vt:lpstr>
      <vt:lpstr>IPv6</vt:lpstr>
      <vt:lpstr>IPv6 Addresses</vt:lpstr>
      <vt:lpstr>IPv6 Address Representation </vt:lpstr>
      <vt:lpstr>Examples of Writing Addresses</vt:lpstr>
      <vt:lpstr>Types of IPv6 Addresses</vt:lpstr>
      <vt:lpstr>What is not in IPv6</vt:lpstr>
      <vt:lpstr>Advancement of IPv6</vt:lpstr>
      <vt:lpstr>Is that All</vt:lpstr>
      <vt:lpstr>More Features</vt:lpstr>
      <vt:lpstr>IPv6 Subnetting</vt:lpstr>
      <vt:lpstr>IPv6 - Subnetting</vt:lpstr>
      <vt:lpstr>Assignment of IPv6 addresses</vt:lpstr>
      <vt:lpstr>Some Early IPv6 Allocations</vt:lpstr>
      <vt:lpstr>Subnet Mask</vt:lpstr>
      <vt:lpstr>Subnet for IPv6</vt:lpstr>
      <vt:lpstr>Example</vt:lpstr>
      <vt:lpstr>How to get the network addresses of each subnet?</vt:lpstr>
      <vt:lpstr>Further subnetting </vt:lpstr>
      <vt:lpstr>Case study</vt:lpstr>
      <vt:lpstr>Number of devices which can be manufactured by a vendor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Chamara Disanayaka</dc:creator>
  <cp:lastModifiedBy>(s) Weeramuni Silva</cp:lastModifiedBy>
  <cp:revision>52</cp:revision>
  <dcterms:created xsi:type="dcterms:W3CDTF">2022-03-24T14:24:21Z</dcterms:created>
  <dcterms:modified xsi:type="dcterms:W3CDTF">2024-04-27T07:00:13Z</dcterms:modified>
</cp:coreProperties>
</file>